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75"/>
  </p:notesMasterIdLst>
  <p:sldIdLst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32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328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  <p:sldId id="315" r:id="rId63"/>
    <p:sldId id="316" r:id="rId64"/>
    <p:sldId id="317" r:id="rId65"/>
    <p:sldId id="318" r:id="rId66"/>
    <p:sldId id="319" r:id="rId67"/>
    <p:sldId id="320" r:id="rId68"/>
    <p:sldId id="321" r:id="rId69"/>
    <p:sldId id="322" r:id="rId70"/>
    <p:sldId id="323" r:id="rId71"/>
    <p:sldId id="324" r:id="rId72"/>
    <p:sldId id="325" r:id="rId73"/>
    <p:sldId id="326" r:id="rId74"/>
  </p:sldIdLst>
  <p:sldSz cx="9144000" cy="6858000" type="screen4x3"/>
  <p:notesSz cx="6858000" cy="9144000"/>
  <p:custDataLst>
    <p:tags r:id="rId7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5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0" autoAdjust="0"/>
  </p:normalViewPr>
  <p:slideViewPr>
    <p:cSldViewPr>
      <p:cViewPr>
        <p:scale>
          <a:sx n="77" d="100"/>
          <a:sy n="77" d="100"/>
        </p:scale>
        <p:origin x="984" y="6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9948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tags" Target="tags/tag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theme" Target="theme/theme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0098BA-465B-498B-B015-83953B23C503}" type="datetimeFigureOut">
              <a:rPr lang="en-US" smtClean="0"/>
              <a:t>12/19/2018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AD0114-BA6F-49A6-85B8-963A12A0835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081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0C73F5-796C-4D73-AC5E-BB341027A3AB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051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0C73F5-796C-4D73-AC5E-BB341027A3AB}" type="slidenum">
              <a:rPr lang="en-US" smtClean="0"/>
              <a:pPr/>
              <a:t>67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28705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0C73F5-796C-4D73-AC5E-BB341027A3AB}" type="slidenum">
              <a:rPr lang="en-US" smtClean="0"/>
              <a:pPr/>
              <a:t>71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7101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33600" y="2130425"/>
            <a:ext cx="6705600" cy="14700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40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886200"/>
            <a:ext cx="6705600" cy="17526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  <a:latin typeface="Arial Narrow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057400" y="6356350"/>
            <a:ext cx="9144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BE52C8C4-31A8-4E24-8A7E-8011F08F9C67}" type="datetimeFigureOut">
              <a:rPr lang="en-US" smtClean="0"/>
              <a:pPr/>
              <a:t>12/19/2018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00400" y="6356350"/>
            <a:ext cx="46482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05800" y="6356350"/>
            <a:ext cx="381000" cy="365125"/>
          </a:xfrm>
          <a:prstGeom prst="rect">
            <a:avLst/>
          </a:prstGeom>
        </p:spPr>
        <p:txBody>
          <a:bodyPr/>
          <a:lstStyle>
            <a:lvl1pPr algn="r">
              <a:defRPr sz="1200"/>
            </a:lvl1pPr>
          </a:lstStyle>
          <a:p>
            <a:fld id="{51C1D835-5CF4-405E-AD6F-EB002170173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274638"/>
            <a:ext cx="6629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7400" y="1600200"/>
            <a:ext cx="6629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057400" y="6356350"/>
            <a:ext cx="9144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BE52C8C4-31A8-4E24-8A7E-8011F08F9C67}" type="datetimeFigureOut">
              <a:rPr lang="en-US" smtClean="0"/>
              <a:pPr/>
              <a:t>12/19/2018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00400" y="6356350"/>
            <a:ext cx="46482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05800" y="6356350"/>
            <a:ext cx="381000" cy="365125"/>
          </a:xfrm>
          <a:prstGeom prst="rect">
            <a:avLst/>
          </a:prstGeom>
        </p:spPr>
        <p:txBody>
          <a:bodyPr/>
          <a:lstStyle>
            <a:lvl1pPr algn="r">
              <a:defRPr sz="1200"/>
            </a:lvl1pPr>
          </a:lstStyle>
          <a:p>
            <a:fld id="{51C1D835-5CF4-405E-AD6F-EB002170173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2130425"/>
            <a:ext cx="8153400" cy="1470025"/>
          </a:xfrm>
        </p:spPr>
        <p:txBody>
          <a:bodyPr>
            <a:normAutofit/>
          </a:bodyPr>
          <a:lstStyle>
            <a:lvl1pPr algn="l">
              <a:defRPr sz="40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86200"/>
            <a:ext cx="81534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  <a:latin typeface="Arial Narrow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153400" y="6400800"/>
            <a:ext cx="533400" cy="228600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51C1D835-5CF4-405E-AD6F-EB002170173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341" y="223956"/>
            <a:ext cx="8229600" cy="934125"/>
          </a:xfrm>
        </p:spPr>
        <p:txBody>
          <a:bodyPr anchor="t" anchorCtr="0">
            <a:noAutofit/>
          </a:bodyPr>
          <a:lstStyle>
            <a:lvl1pPr algn="ctr">
              <a:defRPr sz="3600" u="none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1341" y="1295400"/>
            <a:ext cx="8231659" cy="4830763"/>
          </a:xfrm>
        </p:spPr>
        <p:txBody>
          <a:bodyPr>
            <a:noAutofit/>
          </a:bodyPr>
          <a:lstStyle>
            <a:lvl1pPr>
              <a:spcAft>
                <a:spcPts val="1200"/>
              </a:spcAft>
              <a:defRPr sz="3000" b="1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153400" y="6400800"/>
            <a:ext cx="533400" cy="228600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51C1D835-5CF4-405E-AD6F-EB002170173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535113"/>
            <a:ext cx="3124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6800" y="2174875"/>
            <a:ext cx="3124200" cy="37687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53000" y="1535113"/>
            <a:ext cx="3048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3000" y="2174875"/>
            <a:ext cx="3048000" cy="37687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153400" y="6400800"/>
            <a:ext cx="533400" cy="228600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51C1D835-5CF4-405E-AD6F-EB002170173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153400" y="6477001"/>
            <a:ext cx="533400" cy="228600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51C1D835-5CF4-405E-AD6F-EB002170173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153400" y="6477001"/>
            <a:ext cx="533400" cy="228600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51C1D835-5CF4-405E-AD6F-EB002170173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washingtonBldg.jp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905000" cy="209550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2057400"/>
            <a:ext cx="1905000" cy="4800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0" y="6096000"/>
            <a:ext cx="1905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Virginia</a:t>
            </a:r>
            <a:r>
              <a:rPr lang="en-US" sz="900" b="1" baseline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Department of </a:t>
            </a:r>
          </a:p>
          <a:p>
            <a:pPr algn="ctr"/>
            <a:r>
              <a:rPr lang="en-US" sz="900" b="1" baseline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Criminal Justice Services</a:t>
            </a:r>
          </a:p>
          <a:p>
            <a:pPr algn="ctr">
              <a:lnSpc>
                <a:spcPct val="150000"/>
              </a:lnSpc>
            </a:pPr>
            <a:r>
              <a:rPr lang="en-US" sz="800" b="1" baseline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www.dcjs.virginia.gov</a:t>
            </a:r>
            <a:endParaRPr lang="en-US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 descr="DCJSlogo2011white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482596" y="5029200"/>
            <a:ext cx="939809" cy="952257"/>
          </a:xfrm>
          <a:prstGeom prst="rect">
            <a:avLst/>
          </a:prstGeom>
        </p:spPr>
      </p:pic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2057400" y="6356350"/>
            <a:ext cx="9144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BE52C8C4-31A8-4E24-8A7E-8011F08F9C67}" type="datetimeFigureOut">
              <a:rPr lang="en-US" smtClean="0"/>
              <a:pPr/>
              <a:t>12/19/2018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0400" y="6356350"/>
            <a:ext cx="46482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5800" y="6356350"/>
            <a:ext cx="381000" cy="365125"/>
          </a:xfrm>
          <a:prstGeom prst="rect">
            <a:avLst/>
          </a:prstGeom>
        </p:spPr>
        <p:txBody>
          <a:bodyPr/>
          <a:lstStyle>
            <a:lvl1pPr algn="r">
              <a:defRPr sz="1200"/>
            </a:lvl1pPr>
          </a:lstStyle>
          <a:p>
            <a:fld id="{51C1D835-5CF4-405E-AD6F-EB002170173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274638"/>
            <a:ext cx="8229600" cy="563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1341" y="1524000"/>
            <a:ext cx="8231659" cy="4602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533400" y="6400800"/>
            <a:ext cx="8610600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en-US" sz="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Virginia</a:t>
            </a:r>
            <a:r>
              <a:rPr lang="en-US" sz="900" b="1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Department of Criminal Justice Services                                            </a:t>
            </a:r>
            <a:r>
              <a:rPr lang="en-US" sz="800" b="1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www.dcjs.virginia.gov</a:t>
            </a:r>
            <a:endParaRPr lang="en-US" sz="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153400" y="6400800"/>
            <a:ext cx="533400" cy="228600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51C1D835-5CF4-405E-AD6F-EB002170173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3600" b="1" u="none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3000" b="1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lang="en-US" sz="28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24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lang="en-US" sz="20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lang="en-US" sz="20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hyperlink" Target="mailto:grantsmgmt@dcjs.virginia.gov" TargetMode="External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67000" y="1828800"/>
            <a:ext cx="6172200" cy="1470025"/>
          </a:xfrm>
        </p:spPr>
        <p:txBody>
          <a:bodyPr>
            <a:noAutofit/>
          </a:bodyPr>
          <a:lstStyle/>
          <a:p>
            <a:r>
              <a:rPr lang="en-US" dirty="0"/>
              <a:t>DCJS </a:t>
            </a:r>
            <a:br>
              <a:rPr lang="en-US" dirty="0"/>
            </a:br>
            <a:r>
              <a:rPr lang="en-US" dirty="0"/>
              <a:t>Grant Writing </a:t>
            </a:r>
            <a:br>
              <a:rPr lang="en-US" dirty="0"/>
            </a:br>
            <a:r>
              <a:rPr lang="en-US" dirty="0"/>
              <a:t>Overview</a:t>
            </a:r>
            <a:br>
              <a:rPr lang="en-US" dirty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SRO/SSO </a:t>
            </a:r>
            <a:br>
              <a:rPr lang="en-US" sz="3600" dirty="0"/>
            </a:br>
            <a:r>
              <a:rPr lang="en-US" sz="3600" dirty="0"/>
              <a:t>Grant Applications</a:t>
            </a:r>
            <a:br>
              <a:rPr lang="en-US" sz="3600" dirty="0"/>
            </a:br>
            <a:r>
              <a:rPr lang="en-US" sz="3600" dirty="0"/>
              <a:t> </a:t>
            </a:r>
            <a:br>
              <a:rPr lang="en-US" sz="3600" dirty="0"/>
            </a:b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Grant Writing Tips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 concise, use clear specific language.</a:t>
            </a:r>
          </a:p>
          <a:p>
            <a:r>
              <a:rPr lang="en-US" dirty="0" smtClean="0"/>
              <a:t>Avoid complicated sentences.</a:t>
            </a:r>
          </a:p>
          <a:p>
            <a:r>
              <a:rPr lang="en-US" dirty="0" smtClean="0"/>
              <a:t>Avoid very technical or overly dramatic language.</a:t>
            </a:r>
          </a:p>
          <a:p>
            <a:r>
              <a:rPr lang="en-US" dirty="0" smtClean="0"/>
              <a:t>Don’t use unexplained acronyms.</a:t>
            </a:r>
          </a:p>
          <a:p>
            <a:r>
              <a:rPr lang="en-US" dirty="0" smtClean="0"/>
              <a:t>Use correct spelling, grammar and punctuation.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703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Grant Writing Tips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if your grant is approved and you are not involved in implementing it? </a:t>
            </a:r>
          </a:p>
          <a:p>
            <a:r>
              <a:rPr lang="en-US" dirty="0" smtClean="0"/>
              <a:t>Is the grant written in a manner that will enable another person to take over the grant and implement it?</a:t>
            </a:r>
          </a:p>
          <a:p>
            <a:r>
              <a:rPr lang="en-US" dirty="0" smtClean="0"/>
              <a:t>Be cautious about you being the only person who prepares grant applications. What happens if you leave?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890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Know Your Local Process for </a:t>
            </a:r>
            <a:br>
              <a:rPr lang="en-US" dirty="0" smtClean="0"/>
            </a:br>
            <a:r>
              <a:rPr lang="en-US" dirty="0" smtClean="0"/>
              <a:t>Accepting Grants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1600" dirty="0" smtClean="0"/>
          </a:p>
          <a:p>
            <a:r>
              <a:rPr lang="en-US" dirty="0" smtClean="0"/>
              <a:t>Understand the process in your locality for accepting grants. Quite often this process may take up to one month.</a:t>
            </a:r>
          </a:p>
          <a:p>
            <a:endParaRPr lang="en-US" sz="800" dirty="0" smtClean="0"/>
          </a:p>
          <a:p>
            <a:r>
              <a:rPr lang="en-US" dirty="0" smtClean="0"/>
              <a:t>The grant may require an in-kind or cash match that must be supported by your locality.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1081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4000" b="1" dirty="0" smtClean="0"/>
              <a:t>SRO-SSO Grants</a:t>
            </a:r>
            <a:endParaRPr lang="en-US" sz="40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1939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Recent Changes - SRO/SSO Grants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Total grant budget for salary and fringe benefits has been increased to $70,000 for a SRO and $35,000 for a SSO.</a:t>
            </a:r>
          </a:p>
          <a:p>
            <a:endParaRPr lang="en-US" sz="800" dirty="0" smtClean="0"/>
          </a:p>
          <a:p>
            <a:r>
              <a:rPr lang="en-US" dirty="0" smtClean="0"/>
              <a:t>In-kind match based on the Ability to Pay Index is allowed.</a:t>
            </a:r>
          </a:p>
          <a:p>
            <a:endParaRPr lang="en-US" sz="8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9015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Fundable Costs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dirty="0" smtClean="0"/>
              <a:t>Salary and fringe benefits only.</a:t>
            </a:r>
          </a:p>
          <a:p>
            <a:pPr>
              <a:spcAft>
                <a:spcPts val="1200"/>
              </a:spcAft>
            </a:pPr>
            <a:endParaRPr lang="en-US" sz="800" dirty="0" smtClean="0"/>
          </a:p>
          <a:p>
            <a:pPr>
              <a:spcAft>
                <a:spcPts val="1200"/>
              </a:spcAft>
            </a:pPr>
            <a:r>
              <a:rPr lang="en-US" dirty="0" smtClean="0"/>
              <a:t>Full-time or part-time SRO or SSO positions.</a:t>
            </a:r>
          </a:p>
          <a:p>
            <a:pPr>
              <a:spcAft>
                <a:spcPts val="1200"/>
              </a:spcAft>
            </a:pPr>
            <a:endParaRPr lang="en-US" sz="800" dirty="0" smtClean="0"/>
          </a:p>
          <a:p>
            <a:pPr>
              <a:spcAft>
                <a:spcPts val="1200"/>
              </a:spcAft>
            </a:pPr>
            <a:r>
              <a:rPr lang="en-US" dirty="0" smtClean="0"/>
              <a:t>Provide coverage during routine school hours or after school activities.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545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Fundable Costs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Grant funds may not be used for equipment, training, travel or other services or other activities</a:t>
            </a:r>
          </a:p>
          <a:p>
            <a:endParaRPr lang="en-US" sz="800" dirty="0" smtClean="0"/>
          </a:p>
          <a:p>
            <a:r>
              <a:rPr lang="en-US" dirty="0" smtClean="0"/>
              <a:t>Grant period one year.</a:t>
            </a:r>
          </a:p>
          <a:p>
            <a:endParaRPr lang="en-US" sz="800" dirty="0" smtClean="0"/>
          </a:p>
          <a:p>
            <a:r>
              <a:rPr lang="en-US" dirty="0" smtClean="0"/>
              <a:t>Once a grant is awarded it may be continued for up to three years, provided that state funding is available.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685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SRO/SSO Grants In-Kind Match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1341" y="1219200"/>
            <a:ext cx="8231659" cy="4906963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 smtClean="0"/>
              <a:t>Total budget for a SRO position is $70,000 and $35,000 for a SSO position. </a:t>
            </a:r>
          </a:p>
          <a:p>
            <a:pPr>
              <a:spcAft>
                <a:spcPts val="600"/>
              </a:spcAft>
            </a:pPr>
            <a:endParaRPr lang="en-US" sz="800" dirty="0" smtClean="0"/>
          </a:p>
          <a:p>
            <a:pPr>
              <a:spcAft>
                <a:spcPts val="600"/>
              </a:spcAft>
            </a:pPr>
            <a:r>
              <a:rPr lang="en-US" dirty="0" smtClean="0"/>
              <a:t>This total is a combination of the DCJS funds you are requesting and your in-kind match based on your Ability to Pay Index. </a:t>
            </a:r>
          </a:p>
          <a:p>
            <a:pPr>
              <a:spcAft>
                <a:spcPts val="600"/>
              </a:spcAft>
            </a:pPr>
            <a:endParaRPr lang="en-US" sz="800" dirty="0" smtClean="0"/>
          </a:p>
          <a:p>
            <a:r>
              <a:rPr lang="en-US" dirty="0" smtClean="0"/>
              <a:t>Your in-kind match is subtracted from the grant limit and the remainder is the grant that will be awarded.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871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SRO/SSO Grants </a:t>
            </a:r>
            <a:r>
              <a:rPr lang="en-US" dirty="0"/>
              <a:t>In-Kind Match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1341" y="1219200"/>
            <a:ext cx="8460259" cy="4953000"/>
          </a:xfrm>
        </p:spPr>
        <p:txBody>
          <a:bodyPr>
            <a:noAutofit/>
          </a:bodyPr>
          <a:lstStyle/>
          <a:p>
            <a:pPr>
              <a:spcAft>
                <a:spcPts val="0"/>
              </a:spcAft>
            </a:pPr>
            <a:r>
              <a:rPr lang="en-US" sz="3000" dirty="0" smtClean="0"/>
              <a:t>If </a:t>
            </a:r>
            <a:r>
              <a:rPr lang="en-US" sz="3000" dirty="0"/>
              <a:t>your Ability to Pay Index is .</a:t>
            </a:r>
            <a:r>
              <a:rPr lang="en-US" sz="3000" dirty="0" smtClean="0"/>
              <a:t>300, your    </a:t>
            </a:r>
            <a:r>
              <a:rPr lang="en-US" sz="3000" dirty="0"/>
              <a:t>in-kind match for </a:t>
            </a:r>
            <a:r>
              <a:rPr lang="en-US" sz="3000" dirty="0" smtClean="0"/>
              <a:t>a fully funded $70,000 </a:t>
            </a:r>
            <a:r>
              <a:rPr lang="en-US" sz="3000" dirty="0"/>
              <a:t>SRO would be $21,000</a:t>
            </a:r>
            <a:r>
              <a:rPr lang="en-US" sz="3000" dirty="0" smtClean="0"/>
              <a:t>.</a:t>
            </a:r>
          </a:p>
          <a:p>
            <a:pPr>
              <a:spcAft>
                <a:spcPts val="0"/>
              </a:spcAft>
            </a:pPr>
            <a:endParaRPr lang="en-US" sz="1000" dirty="0" smtClean="0"/>
          </a:p>
          <a:p>
            <a:pPr>
              <a:spcAft>
                <a:spcPts val="0"/>
              </a:spcAft>
            </a:pPr>
            <a:r>
              <a:rPr lang="en-US" sz="3000" dirty="0" smtClean="0"/>
              <a:t>Subtracting </a:t>
            </a:r>
            <a:r>
              <a:rPr lang="en-US" sz="3000" dirty="0"/>
              <a:t>the in-kind match results in $49,000 that will be awarded by DCJS for </a:t>
            </a: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n-US" sz="3000" dirty="0" smtClean="0"/>
              <a:t>SRO </a:t>
            </a:r>
            <a:r>
              <a:rPr lang="en-US" sz="3000" dirty="0"/>
              <a:t>salary and fringe </a:t>
            </a:r>
            <a:r>
              <a:rPr lang="en-US" sz="3000" dirty="0" smtClean="0"/>
              <a:t>benefits. </a:t>
            </a:r>
          </a:p>
          <a:p>
            <a:pPr>
              <a:spcAft>
                <a:spcPts val="0"/>
              </a:spcAft>
            </a:pPr>
            <a:endParaRPr lang="en-US" sz="1000" dirty="0"/>
          </a:p>
          <a:p>
            <a:pPr>
              <a:spcAft>
                <a:spcPts val="0"/>
              </a:spcAft>
            </a:pPr>
            <a:r>
              <a:rPr lang="en-US" sz="3000" dirty="0" smtClean="0"/>
              <a:t>If </a:t>
            </a:r>
            <a:r>
              <a:rPr lang="en-US" sz="3000" dirty="0"/>
              <a:t>your salary and fringe benefits exceed $49,000 you would be responsible for those costs, which can be used </a:t>
            </a:r>
            <a:r>
              <a:rPr lang="en-US" sz="3000" dirty="0" smtClean="0"/>
              <a:t>for match</a:t>
            </a:r>
            <a:r>
              <a:rPr lang="en-US" sz="3000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861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In-Kind Match SRO/SSO Grants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1341" y="1219200"/>
            <a:ext cx="8231659" cy="4906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In-kind </a:t>
            </a:r>
            <a:r>
              <a:rPr lang="en-US" dirty="0"/>
              <a:t>Match is a good or service that can be given a value and is used in achieving your program objectives. </a:t>
            </a:r>
            <a:endParaRPr lang="en-US" dirty="0" smtClean="0"/>
          </a:p>
          <a:p>
            <a:endParaRPr lang="en-US" sz="800" dirty="0" smtClean="0"/>
          </a:p>
          <a:p>
            <a:r>
              <a:rPr lang="en-US" dirty="0" smtClean="0"/>
              <a:t>In-kind </a:t>
            </a:r>
            <a:r>
              <a:rPr lang="en-US" dirty="0"/>
              <a:t>Match may be in the form of real property, equipment, supplies, services and other expendable </a:t>
            </a:r>
            <a:r>
              <a:rPr lang="en-US" dirty="0" smtClean="0"/>
              <a:t>property. </a:t>
            </a:r>
          </a:p>
          <a:p>
            <a:endParaRPr lang="en-US" sz="900" dirty="0" smtClean="0"/>
          </a:p>
          <a:p>
            <a:r>
              <a:rPr lang="en-US" dirty="0" smtClean="0"/>
              <a:t>Examples </a:t>
            </a:r>
            <a:r>
              <a:rPr lang="en-US" dirty="0"/>
              <a:t>include: labor, office space, vehicles, training, equipment, services.</a:t>
            </a:r>
          </a:p>
          <a:p>
            <a:pPr lvl="0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8437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DCJS Grant Monitor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marL="0" indent="0" algn="ctr">
              <a:lnSpc>
                <a:spcPct val="150000"/>
              </a:lnSpc>
              <a:buNone/>
            </a:pPr>
            <a:r>
              <a:rPr lang="en-US" b="1" dirty="0" smtClean="0"/>
              <a:t>Patrick Harris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b="1" dirty="0" smtClean="0"/>
              <a:t>(804</a:t>
            </a:r>
            <a:r>
              <a:rPr lang="en-US" b="1" dirty="0"/>
              <a:t>) </a:t>
            </a:r>
            <a:r>
              <a:rPr lang="en-US" b="1" dirty="0" smtClean="0"/>
              <a:t>786-5367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b="1" dirty="0" smtClean="0"/>
              <a:t>patrick.harris@dcjs.virginia.gov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1964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4000" dirty="0" smtClean="0"/>
          </a:p>
          <a:p>
            <a:pPr marL="0" indent="0" algn="ctr">
              <a:buNone/>
            </a:pPr>
            <a:r>
              <a:rPr lang="en-US" sz="4000" b="1" dirty="0" smtClean="0"/>
              <a:t>SRO/SSO</a:t>
            </a:r>
          </a:p>
          <a:p>
            <a:pPr marL="0" indent="0" algn="ctr">
              <a:buNone/>
            </a:pPr>
            <a:r>
              <a:rPr lang="en-US" sz="4000" b="1" dirty="0" smtClean="0"/>
              <a:t> Grant Application</a:t>
            </a:r>
            <a:endParaRPr lang="en-US" sz="40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901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Components of the Application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1341" y="1447800"/>
            <a:ext cx="8231659" cy="4678363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 smtClean="0"/>
              <a:t>Grant Application Form – Face Sheet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Itemized Line Item Budget Form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Budget Narrative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Needs Assessment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Project Description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Goals and Objectives Form</a:t>
            </a:r>
          </a:p>
          <a:p>
            <a:r>
              <a:rPr lang="en-US" dirty="0" smtClean="0"/>
              <a:t>Performance Measures and Timeline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0527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4639"/>
            <a:ext cx="8229600" cy="487362"/>
          </a:xfrm>
        </p:spPr>
        <p:txBody>
          <a:bodyPr>
            <a:noAutofit/>
          </a:bodyPr>
          <a:lstStyle/>
          <a:p>
            <a:r>
              <a:rPr lang="en-US" dirty="0"/>
              <a:t>DCJS Grant Application Form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57200" y="6400800"/>
            <a:ext cx="73914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7851" y="985989"/>
            <a:ext cx="4540697" cy="5696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2910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305800" cy="487362"/>
          </a:xfrm>
        </p:spPr>
        <p:txBody>
          <a:bodyPr>
            <a:noAutofit/>
          </a:bodyPr>
          <a:lstStyle/>
          <a:p>
            <a:r>
              <a:rPr lang="en-US" dirty="0" smtClean="0"/>
              <a:t>Itemized Budget Form 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199" y="1171433"/>
            <a:ext cx="4417828" cy="4790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069" y="1171433"/>
            <a:ext cx="4335424" cy="4790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5173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Grant Budget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1341" y="1219200"/>
            <a:ext cx="8231659" cy="4906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Matching Funds May Be Required</a:t>
            </a:r>
          </a:p>
          <a:p>
            <a:r>
              <a:rPr lang="en-US" sz="2800" dirty="0" smtClean="0"/>
              <a:t>Matching funds included are subject to the same requirements and conditions which apply to the federal or state funds awarded by DCJS. </a:t>
            </a:r>
          </a:p>
          <a:p>
            <a:endParaRPr lang="en-US" sz="800" dirty="0" smtClean="0"/>
          </a:p>
          <a:p>
            <a:r>
              <a:rPr lang="en-US" sz="2800" dirty="0" smtClean="0"/>
              <a:t>These include the certifications and assurances required to be submitted with the grant application and any conditions attached to the grant award. 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964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Budget Narrative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1341" y="1295400"/>
            <a:ext cx="8384059" cy="4830763"/>
          </a:xfrm>
        </p:spPr>
        <p:txBody>
          <a:bodyPr/>
          <a:lstStyle/>
          <a:p>
            <a:r>
              <a:rPr lang="en-US" dirty="0" smtClean="0"/>
              <a:t>The Budget Narrative explains the reason for the requested budget items and provides the basis for their cost. </a:t>
            </a:r>
          </a:p>
          <a:p>
            <a:endParaRPr lang="en-US" sz="800" dirty="0" smtClean="0"/>
          </a:p>
          <a:p>
            <a:r>
              <a:rPr lang="en-US" dirty="0" smtClean="0"/>
              <a:t>Items requested must be justified and related to the proposed project. </a:t>
            </a:r>
          </a:p>
          <a:p>
            <a:endParaRPr lang="en-US" sz="800" dirty="0" smtClean="0"/>
          </a:p>
          <a:p>
            <a:r>
              <a:rPr lang="en-US" dirty="0" smtClean="0"/>
              <a:t>Each type of item must be listed with its unit cost. Explain the relevance and importance of each item to the project.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849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Needs Statement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1341" y="1219200"/>
            <a:ext cx="8231659" cy="4906963"/>
          </a:xfrm>
        </p:spPr>
        <p:txBody>
          <a:bodyPr/>
          <a:lstStyle/>
          <a:p>
            <a:r>
              <a:rPr lang="en-US" dirty="0" smtClean="0"/>
              <a:t>Description of your agency and community.</a:t>
            </a:r>
          </a:p>
          <a:p>
            <a:endParaRPr lang="en-US" sz="800" dirty="0" smtClean="0"/>
          </a:p>
          <a:p>
            <a:r>
              <a:rPr lang="en-US" dirty="0" smtClean="0"/>
              <a:t>Description of the unmet need or problem that the your grant project will address.</a:t>
            </a:r>
          </a:p>
          <a:p>
            <a:endParaRPr lang="en-US" sz="800" dirty="0" smtClean="0"/>
          </a:p>
          <a:p>
            <a:r>
              <a:rPr lang="en-US" dirty="0" smtClean="0"/>
              <a:t>Fully describe how the project will reach the stated goals of the project to address your needs.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55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Description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1341" y="1086526"/>
            <a:ext cx="8231659" cy="5039638"/>
          </a:xfrm>
        </p:spPr>
        <p:txBody>
          <a:bodyPr/>
          <a:lstStyle/>
          <a:p>
            <a:r>
              <a:rPr lang="en-US" dirty="0" smtClean="0"/>
              <a:t>Explain how your proposal will address the identified need and how it will impact the problem you propose to address.</a:t>
            </a:r>
          </a:p>
          <a:p>
            <a:endParaRPr lang="en-US" sz="800" dirty="0" smtClean="0"/>
          </a:p>
          <a:p>
            <a:r>
              <a:rPr lang="en-US" dirty="0" smtClean="0"/>
              <a:t>Provide details of how the project will operate throughout the funding period.</a:t>
            </a:r>
          </a:p>
          <a:p>
            <a:endParaRPr lang="en-US" sz="800" dirty="0" smtClean="0"/>
          </a:p>
          <a:p>
            <a:r>
              <a:rPr lang="en-US" dirty="0" smtClean="0"/>
              <a:t>Describe the activities that will be implemented to achieve the goals and objectives of your project.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113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Allowable Expenses </a:t>
            </a:r>
            <a:br>
              <a:rPr lang="en-US" dirty="0" smtClean="0"/>
            </a:br>
            <a:r>
              <a:rPr lang="en-US" dirty="0" smtClean="0"/>
              <a:t>Prohibited Expenses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Only salaries and fringe benefits can be funded with the SRO/SSO grant program.</a:t>
            </a:r>
          </a:p>
          <a:p>
            <a:endParaRPr lang="en-US" sz="800" dirty="0" smtClean="0"/>
          </a:p>
          <a:p>
            <a:r>
              <a:rPr lang="en-US" dirty="0" smtClean="0"/>
              <a:t>Equipment, travel, training and other costs are not fundable.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778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Supplanting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1341" y="1295400"/>
            <a:ext cx="8231659" cy="4830763"/>
          </a:xfrm>
        </p:spPr>
        <p:txBody>
          <a:bodyPr/>
          <a:lstStyle/>
          <a:p>
            <a:r>
              <a:rPr lang="en-US" sz="3000" dirty="0" smtClean="0"/>
              <a:t>Existing funds for a project and its activities may not be displaced by state or federal funds and reallocated for other organizational expenses.</a:t>
            </a:r>
          </a:p>
          <a:p>
            <a:endParaRPr lang="en-US" sz="800" dirty="0" smtClean="0"/>
          </a:p>
          <a:p>
            <a:r>
              <a:rPr lang="en-US" sz="3000" dirty="0" smtClean="0"/>
              <a:t>Example - using state or Federal grant funds to pay the salary of an existing locally </a:t>
            </a:r>
            <a:r>
              <a:rPr lang="en-US" dirty="0" smtClean="0"/>
              <a:t>funded SRO/SSO </a:t>
            </a:r>
            <a:r>
              <a:rPr lang="en-US" sz="3000" dirty="0" smtClean="0"/>
              <a:t>position.</a:t>
            </a:r>
            <a:endParaRPr lang="en-US" sz="3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83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Grant Writing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1341" y="1371600"/>
            <a:ext cx="8231659" cy="4754563"/>
          </a:xfrm>
        </p:spPr>
        <p:txBody>
          <a:bodyPr>
            <a:noAutofit/>
          </a:bodyPr>
          <a:lstStyle/>
          <a:p>
            <a:pPr>
              <a:spcAft>
                <a:spcPts val="0"/>
              </a:spcAft>
            </a:pPr>
            <a:r>
              <a:rPr lang="en-US" dirty="0" smtClean="0"/>
              <a:t>Why are you requesting a grant?</a:t>
            </a:r>
          </a:p>
          <a:p>
            <a:pPr>
              <a:spcAft>
                <a:spcPts val="0"/>
              </a:spcAft>
            </a:pPr>
            <a:r>
              <a:rPr lang="en-US" dirty="0" smtClean="0"/>
              <a:t>Grant writing tips</a:t>
            </a:r>
          </a:p>
          <a:p>
            <a:pPr>
              <a:spcAft>
                <a:spcPts val="0"/>
              </a:spcAft>
            </a:pPr>
            <a:r>
              <a:rPr lang="en-US" dirty="0" smtClean="0"/>
              <a:t>Grant Application and Itemized Budget </a:t>
            </a:r>
          </a:p>
          <a:p>
            <a:pPr>
              <a:spcAft>
                <a:spcPts val="0"/>
              </a:spcAft>
            </a:pPr>
            <a:r>
              <a:rPr lang="en-US" dirty="0" smtClean="0"/>
              <a:t>Needs Statement, Project Description and Budget Narrative</a:t>
            </a:r>
          </a:p>
          <a:p>
            <a:pPr>
              <a:spcAft>
                <a:spcPts val="0"/>
              </a:spcAft>
            </a:pPr>
            <a:r>
              <a:rPr lang="en-US" dirty="0" smtClean="0"/>
              <a:t>Goals, Objectives and Timelines</a:t>
            </a:r>
          </a:p>
          <a:p>
            <a:pPr>
              <a:spcAft>
                <a:spcPts val="0"/>
              </a:spcAft>
            </a:pPr>
            <a:r>
              <a:rPr lang="en-US" dirty="0" smtClean="0"/>
              <a:t>Completed Grant Application Package</a:t>
            </a:r>
          </a:p>
          <a:p>
            <a:pPr>
              <a:spcAft>
                <a:spcPts val="0"/>
              </a:spcAft>
            </a:pPr>
            <a:r>
              <a:rPr lang="en-US" dirty="0" smtClean="0"/>
              <a:t>Grant Award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87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Goal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0" indent="-1143000">
              <a:buNone/>
            </a:pPr>
            <a:r>
              <a:rPr lang="en-US" b="1" dirty="0" smtClean="0"/>
              <a:t>Goal: </a:t>
            </a:r>
            <a:r>
              <a:rPr lang="en-US" dirty="0" smtClean="0"/>
              <a:t>an overarching principle that guides decision making. </a:t>
            </a:r>
          </a:p>
          <a:p>
            <a:pPr marL="0" indent="0">
              <a:buNone/>
            </a:pPr>
            <a:r>
              <a:rPr lang="en-US" dirty="0" smtClean="0"/>
              <a:t>There should be just one Goal.</a:t>
            </a:r>
          </a:p>
          <a:p>
            <a:pPr marL="0" indent="0">
              <a:buNone/>
            </a:pPr>
            <a:r>
              <a:rPr lang="en-US" sz="2800" i="1" dirty="0" smtClean="0"/>
              <a:t>“The police department and public school system will continue their partnership to promote school safety and reduce juvenile violence through the assignment of a new School Resource Officer at XYZ High School.”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8254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1341" y="1600200"/>
            <a:ext cx="8384059" cy="4525963"/>
          </a:xfrm>
        </p:spPr>
        <p:txBody>
          <a:bodyPr>
            <a:normAutofit/>
          </a:bodyPr>
          <a:lstStyle/>
          <a:p>
            <a:pPr marL="2057400" indent="-2057400">
              <a:buNone/>
            </a:pPr>
            <a:r>
              <a:rPr lang="en-US" b="1" dirty="0" smtClean="0"/>
              <a:t>Objective</a:t>
            </a:r>
            <a:r>
              <a:rPr lang="en-US" b="1" dirty="0"/>
              <a:t>: </a:t>
            </a:r>
            <a:r>
              <a:rPr lang="en-US" dirty="0"/>
              <a:t>specific steps that can be taken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to </a:t>
            </a:r>
            <a:r>
              <a:rPr lang="en-US" dirty="0"/>
              <a:t>meet the </a:t>
            </a:r>
            <a:r>
              <a:rPr lang="en-US" dirty="0" smtClean="0"/>
              <a:t>Goal.</a:t>
            </a:r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r>
              <a:rPr lang="en-US" dirty="0" smtClean="0"/>
              <a:t>Objectives </a:t>
            </a:r>
            <a:r>
              <a:rPr lang="en-US" dirty="0"/>
              <a:t>should address safety, security and juvenile delinquency issues identified in the Project Narrative</a:t>
            </a:r>
            <a:r>
              <a:rPr lang="en-US" dirty="0" smtClean="0"/>
              <a:t>. Number </a:t>
            </a:r>
            <a:r>
              <a:rPr lang="en-US" dirty="0"/>
              <a:t>each objective. </a:t>
            </a:r>
            <a:r>
              <a:rPr lang="en-US" dirty="0" smtClean="0"/>
              <a:t> </a:t>
            </a:r>
            <a:endParaRPr lang="en-US" dirty="0"/>
          </a:p>
          <a:p>
            <a:endParaRPr lang="en-US" sz="2200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0367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1341" y="1295400"/>
            <a:ext cx="8231659" cy="50292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Each </a:t>
            </a:r>
            <a:r>
              <a:rPr lang="en-US" dirty="0"/>
              <a:t>objective must </a:t>
            </a:r>
            <a:r>
              <a:rPr lang="en-US" dirty="0" smtClean="0"/>
              <a:t>be:</a:t>
            </a:r>
          </a:p>
          <a:p>
            <a:pPr marL="0" indent="0">
              <a:buNone/>
            </a:pPr>
            <a:r>
              <a:rPr lang="en-US" sz="3600" dirty="0" smtClean="0"/>
              <a:t>   </a:t>
            </a:r>
            <a:r>
              <a:rPr lang="en-US" sz="3600" u="sng" dirty="0" smtClean="0"/>
              <a:t>S</a:t>
            </a:r>
            <a:r>
              <a:rPr lang="en-US" dirty="0" smtClean="0"/>
              <a:t>pecific</a:t>
            </a:r>
            <a:r>
              <a:rPr lang="en-US" dirty="0"/>
              <a:t>, </a:t>
            </a:r>
            <a:endParaRPr lang="en-US" dirty="0" smtClean="0"/>
          </a:p>
          <a:p>
            <a:pPr marL="0" indent="0">
              <a:buNone/>
            </a:pPr>
            <a:r>
              <a:rPr lang="en-US" sz="3600" dirty="0" smtClean="0"/>
              <a:t>   </a:t>
            </a:r>
            <a:r>
              <a:rPr lang="en-US" sz="3600" u="sng" dirty="0" smtClean="0"/>
              <a:t>M</a:t>
            </a:r>
            <a:r>
              <a:rPr lang="en-US" dirty="0" smtClean="0"/>
              <a:t>easurable</a:t>
            </a:r>
            <a:r>
              <a:rPr lang="en-US" dirty="0"/>
              <a:t>, </a:t>
            </a:r>
            <a:endParaRPr lang="en-US" dirty="0" smtClean="0"/>
          </a:p>
          <a:p>
            <a:pPr marL="0" indent="0">
              <a:buNone/>
            </a:pPr>
            <a:r>
              <a:rPr lang="en-US" sz="3900" dirty="0" smtClean="0"/>
              <a:t>   </a:t>
            </a:r>
            <a:r>
              <a:rPr lang="en-US" sz="3900" u="sng" dirty="0" smtClean="0"/>
              <a:t>A</a:t>
            </a:r>
            <a:r>
              <a:rPr lang="en-US" dirty="0" smtClean="0"/>
              <a:t>chievable</a:t>
            </a:r>
            <a:r>
              <a:rPr lang="en-US" dirty="0"/>
              <a:t>, </a:t>
            </a:r>
            <a:endParaRPr lang="en-US" dirty="0" smtClean="0"/>
          </a:p>
          <a:p>
            <a:pPr marL="0" indent="0">
              <a:buNone/>
            </a:pPr>
            <a:r>
              <a:rPr lang="en-US" sz="3900" dirty="0" smtClean="0"/>
              <a:t>   </a:t>
            </a:r>
            <a:r>
              <a:rPr lang="en-US" sz="3900" u="sng" dirty="0" smtClean="0"/>
              <a:t>R</a:t>
            </a:r>
            <a:r>
              <a:rPr lang="en-US" dirty="0" smtClean="0"/>
              <a:t>elated </a:t>
            </a:r>
            <a:r>
              <a:rPr lang="en-US" dirty="0"/>
              <a:t>to the project goal, and </a:t>
            </a:r>
            <a:endParaRPr lang="en-US" dirty="0" smtClean="0"/>
          </a:p>
          <a:p>
            <a:pPr marL="0" indent="0">
              <a:buNone/>
            </a:pPr>
            <a:r>
              <a:rPr lang="en-US" sz="3900" dirty="0" smtClean="0"/>
              <a:t>   </a:t>
            </a:r>
            <a:r>
              <a:rPr lang="en-US" sz="3900" u="sng" dirty="0" smtClean="0"/>
              <a:t>T</a:t>
            </a:r>
            <a:r>
              <a:rPr lang="en-US" dirty="0" smtClean="0"/>
              <a:t>ime-bound or SMART. </a:t>
            </a:r>
          </a:p>
          <a:p>
            <a:pPr marL="0" indent="0">
              <a:buNone/>
            </a:pPr>
            <a:endParaRPr lang="en-US" sz="900" dirty="0"/>
          </a:p>
          <a:p>
            <a:pPr marL="0" indent="0">
              <a:buNone/>
            </a:pPr>
            <a:r>
              <a:rPr lang="en-US" dirty="0" smtClean="0"/>
              <a:t>Submit a </a:t>
            </a:r>
            <a:r>
              <a:rPr lang="en-US" dirty="0"/>
              <a:t>separate form </a:t>
            </a:r>
            <a:r>
              <a:rPr lang="en-US" dirty="0" smtClean="0"/>
              <a:t>for </a:t>
            </a:r>
            <a:r>
              <a:rPr lang="en-US" dirty="0"/>
              <a:t>each objective. </a:t>
            </a:r>
            <a:endParaRPr lang="en-US" dirty="0" smtClean="0"/>
          </a:p>
          <a:p>
            <a:endParaRPr lang="en-US" sz="2200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6256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714500" indent="-1714500">
              <a:buNone/>
            </a:pPr>
            <a:r>
              <a:rPr lang="en-US" b="1" dirty="0" smtClean="0"/>
              <a:t>Activity: </a:t>
            </a:r>
            <a:r>
              <a:rPr lang="en-US" dirty="0" smtClean="0"/>
              <a:t>measureable, time based specific actions or tasks you undertake to achieve your objectives in support of your goal.</a:t>
            </a:r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r>
              <a:rPr lang="en-US" dirty="0" smtClean="0"/>
              <a:t>Activities are tasks that will be undertaken each quarter to accomplish each objective and to complete the project successfully.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0092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dirty="0" smtClean="0"/>
              <a:t>Goals and Objectives Form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34</a:t>
            </a:fld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376" y="1220293"/>
            <a:ext cx="7713724" cy="50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3484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b="1" dirty="0" smtClean="0"/>
              <a:t>SRO Example</a:t>
            </a:r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r>
              <a:rPr lang="en-US" sz="4000" b="1" dirty="0" smtClean="0"/>
              <a:t>Goal</a:t>
            </a:r>
          </a:p>
          <a:p>
            <a:pPr marL="0" indent="0" algn="ctr">
              <a:buNone/>
            </a:pPr>
            <a:r>
              <a:rPr lang="en-US" sz="4000" b="1" dirty="0" smtClean="0"/>
              <a:t> Objective </a:t>
            </a:r>
          </a:p>
          <a:p>
            <a:pPr marL="0" indent="0" algn="ctr">
              <a:buNone/>
            </a:pPr>
            <a:r>
              <a:rPr lang="en-US" sz="4000" b="1" dirty="0" smtClean="0"/>
              <a:t>Activities</a:t>
            </a:r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6457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36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" y="152400"/>
            <a:ext cx="8591550" cy="57912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</p:pic>
    </p:spTree>
    <p:extLst>
      <p:ext uri="{BB962C8B-B14F-4D97-AF65-F5344CB8AC3E}">
        <p14:creationId xmlns:p14="http://schemas.microsoft.com/office/powerpoint/2010/main" val="2585842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305800" cy="792162"/>
          </a:xfrm>
        </p:spPr>
        <p:txBody>
          <a:bodyPr>
            <a:noAutofit/>
          </a:bodyPr>
          <a:lstStyle/>
          <a:p>
            <a:r>
              <a:rPr lang="en-US" dirty="0" smtClean="0"/>
              <a:t>SRO Goal Example</a:t>
            </a:r>
            <a:endParaRPr lang="en-US" u="none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The County Sheriff’s </a:t>
            </a:r>
            <a:r>
              <a:rPr lang="en-US" dirty="0"/>
              <a:t>Office and the </a:t>
            </a:r>
            <a:r>
              <a:rPr lang="en-US" dirty="0" smtClean="0"/>
              <a:t>School </a:t>
            </a:r>
            <a:r>
              <a:rPr lang="en-US" dirty="0"/>
              <a:t>System </a:t>
            </a:r>
            <a:r>
              <a:rPr lang="en-US" dirty="0" smtClean="0"/>
              <a:t>will </a:t>
            </a:r>
            <a:r>
              <a:rPr lang="en-US" dirty="0"/>
              <a:t>develop a partnership and </a:t>
            </a:r>
            <a:r>
              <a:rPr lang="en-US" dirty="0" smtClean="0"/>
              <a:t>joint strategy </a:t>
            </a:r>
            <a:r>
              <a:rPr lang="en-US" dirty="0"/>
              <a:t>that will improve the safety and security of students, administrators, staff, and visitors by developing a School </a:t>
            </a:r>
            <a:r>
              <a:rPr lang="en-US" dirty="0" smtClean="0"/>
              <a:t>Resource Officer </a:t>
            </a:r>
            <a:r>
              <a:rPr lang="en-US" dirty="0"/>
              <a:t>program at </a:t>
            </a:r>
            <a:r>
              <a:rPr lang="en-US" dirty="0" smtClean="0"/>
              <a:t>American High School.</a:t>
            </a:r>
          </a:p>
          <a:p>
            <a:pPr marL="400050" lvl="1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460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305800" cy="792162"/>
          </a:xfrm>
        </p:spPr>
        <p:txBody>
          <a:bodyPr>
            <a:noAutofit/>
          </a:bodyPr>
          <a:lstStyle/>
          <a:p>
            <a:r>
              <a:rPr lang="en-US" dirty="0" smtClean="0"/>
              <a:t>SRO Objective Example</a:t>
            </a:r>
            <a:endParaRPr lang="en-US" u="none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By </a:t>
            </a:r>
            <a:r>
              <a:rPr lang="en-US" dirty="0"/>
              <a:t>June 30, 2019, the School Resource Officer will develop and provide training to 100% of </a:t>
            </a:r>
            <a:r>
              <a:rPr lang="en-US" dirty="0" smtClean="0"/>
              <a:t> the American High School administrators </a:t>
            </a:r>
            <a:r>
              <a:rPr lang="en-US" dirty="0"/>
              <a:t>and staff designed to identify potential threats, suspicious persons/activities and the proper response that </a:t>
            </a:r>
            <a:r>
              <a:rPr lang="en-US" dirty="0" smtClean="0"/>
              <a:t>school personnel </a:t>
            </a:r>
            <a:r>
              <a:rPr lang="en-US" dirty="0"/>
              <a:t>should undertake when confronted with these types of </a:t>
            </a:r>
            <a:r>
              <a:rPr lang="en-US" dirty="0" smtClean="0"/>
              <a:t>situations.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3811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305800" cy="792162"/>
          </a:xfrm>
        </p:spPr>
        <p:txBody>
          <a:bodyPr>
            <a:normAutofit/>
          </a:bodyPr>
          <a:lstStyle/>
          <a:p>
            <a:r>
              <a:rPr lang="en-US" dirty="0" smtClean="0"/>
              <a:t>SRO Activities Examples</a:t>
            </a:r>
            <a:endParaRPr lang="en-US" u="none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lphaLcPeriod"/>
            </a:pPr>
            <a:r>
              <a:rPr lang="en-US" dirty="0" smtClean="0"/>
              <a:t>Successfully complete a </a:t>
            </a:r>
            <a:r>
              <a:rPr lang="en-US" dirty="0"/>
              <a:t>DCJS sponsored SRO training/certification </a:t>
            </a:r>
            <a:r>
              <a:rPr lang="en-US" dirty="0" smtClean="0"/>
              <a:t>course.</a:t>
            </a:r>
          </a:p>
          <a:p>
            <a:pPr marL="514350" indent="-514350">
              <a:buFont typeface="+mj-lt"/>
              <a:buAutoNum type="alphaLcPeriod"/>
            </a:pPr>
            <a:endParaRPr lang="en-US" sz="800" dirty="0" smtClean="0"/>
          </a:p>
          <a:p>
            <a:pPr marL="514350" indent="-514350">
              <a:buFont typeface="+mj-lt"/>
              <a:buAutoNum type="alphaLcPeriod"/>
            </a:pPr>
            <a:r>
              <a:rPr lang="en-US" dirty="0" smtClean="0"/>
              <a:t>Meet </a:t>
            </a:r>
            <a:r>
              <a:rPr lang="en-US" dirty="0"/>
              <a:t>with the Principal to review all pertinent safety related School Board Policies </a:t>
            </a:r>
            <a:r>
              <a:rPr lang="en-US" dirty="0" smtClean="0"/>
              <a:t>and Procedures.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4915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Source of SRO/SSO Grant Funding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1341" y="1086526"/>
            <a:ext cx="8231659" cy="5039638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 smtClean="0"/>
              <a:t>School Resource Officer and School Security Officer Grant Program is supported by state funds included in the annual state budget.</a:t>
            </a:r>
          </a:p>
          <a:p>
            <a:pPr>
              <a:spcAft>
                <a:spcPts val="600"/>
              </a:spcAft>
            </a:pPr>
            <a:endParaRPr lang="en-US" sz="800" dirty="0" smtClean="0"/>
          </a:p>
          <a:p>
            <a:pPr>
              <a:spcAft>
                <a:spcPts val="600"/>
              </a:spcAft>
            </a:pPr>
            <a:r>
              <a:rPr lang="en-US" dirty="0" smtClean="0"/>
              <a:t>Typically about $1,000,000 per year is authorized.</a:t>
            </a:r>
          </a:p>
          <a:p>
            <a:pPr>
              <a:spcAft>
                <a:spcPts val="600"/>
              </a:spcAft>
            </a:pPr>
            <a:endParaRPr lang="en-US" sz="900" dirty="0" smtClean="0"/>
          </a:p>
          <a:p>
            <a:r>
              <a:rPr lang="en-US" dirty="0" smtClean="0"/>
              <a:t>The grant funds staffing of SRO &amp; SSO positions in local schools.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078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305800" cy="792162"/>
          </a:xfrm>
        </p:spPr>
        <p:txBody>
          <a:bodyPr>
            <a:noAutofit/>
          </a:bodyPr>
          <a:lstStyle/>
          <a:p>
            <a:r>
              <a:rPr lang="en-US" dirty="0" smtClean="0"/>
              <a:t>SRO </a:t>
            </a:r>
            <a:r>
              <a:rPr lang="en-US" dirty="0"/>
              <a:t>Activities </a:t>
            </a:r>
            <a:r>
              <a:rPr lang="en-US" dirty="0" smtClean="0"/>
              <a:t>Examples</a:t>
            </a:r>
            <a:endParaRPr lang="en-US" u="none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lphaLcPeriod" startAt="3"/>
            </a:pPr>
            <a:r>
              <a:rPr lang="en-US" dirty="0" smtClean="0"/>
              <a:t>Review </a:t>
            </a:r>
            <a:r>
              <a:rPr lang="en-US" dirty="0"/>
              <a:t>the </a:t>
            </a:r>
            <a:r>
              <a:rPr lang="en-US" dirty="0" smtClean="0"/>
              <a:t>American High School </a:t>
            </a:r>
            <a:r>
              <a:rPr lang="en-US" dirty="0"/>
              <a:t>Critical Incident Response Plan and </a:t>
            </a:r>
            <a:r>
              <a:rPr lang="en-US" dirty="0" smtClean="0"/>
              <a:t>provide written </a:t>
            </a:r>
            <a:r>
              <a:rPr lang="en-US" dirty="0"/>
              <a:t>input to the Principal and SRO Supervisor for areas of concern </a:t>
            </a:r>
            <a:r>
              <a:rPr lang="en-US" dirty="0" smtClean="0"/>
              <a:t>and/or improvement.</a:t>
            </a:r>
          </a:p>
          <a:p>
            <a:pPr marL="514350" indent="-514350">
              <a:buFont typeface="+mj-lt"/>
              <a:buAutoNum type="alphaLcPeriod" startAt="3"/>
            </a:pPr>
            <a:endParaRPr lang="en-US" sz="800" dirty="0" smtClean="0"/>
          </a:p>
          <a:p>
            <a:pPr marL="514350" indent="-514350">
              <a:buFont typeface="+mj-lt"/>
              <a:buAutoNum type="alphaLcPeriod" startAt="3"/>
            </a:pPr>
            <a:r>
              <a:rPr lang="en-US" dirty="0" smtClean="0"/>
              <a:t>Review </a:t>
            </a:r>
            <a:r>
              <a:rPr lang="en-US" dirty="0"/>
              <a:t>previous </a:t>
            </a:r>
            <a:r>
              <a:rPr lang="en-US" dirty="0" smtClean="0"/>
              <a:t>American High School </a:t>
            </a:r>
            <a:r>
              <a:rPr lang="en-US" dirty="0"/>
              <a:t>safety </a:t>
            </a:r>
            <a:r>
              <a:rPr lang="en-US" dirty="0" smtClean="0"/>
              <a:t>inspections </a:t>
            </a:r>
            <a:r>
              <a:rPr lang="en-US" dirty="0"/>
              <a:t>and </a:t>
            </a:r>
            <a:r>
              <a:rPr lang="en-US" dirty="0" smtClean="0"/>
              <a:t>identify any </a:t>
            </a:r>
            <a:r>
              <a:rPr lang="en-US" dirty="0"/>
              <a:t>areas of </a:t>
            </a:r>
            <a:r>
              <a:rPr lang="en-US" dirty="0" smtClean="0"/>
              <a:t>concern.</a:t>
            </a:r>
            <a:endParaRPr lang="en-US" sz="1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501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305800" cy="792162"/>
          </a:xfrm>
        </p:spPr>
        <p:txBody>
          <a:bodyPr>
            <a:noAutofit/>
          </a:bodyPr>
          <a:lstStyle/>
          <a:p>
            <a:r>
              <a:rPr lang="en-US" dirty="0" smtClean="0"/>
              <a:t>SRO </a:t>
            </a:r>
            <a:r>
              <a:rPr lang="en-US" dirty="0"/>
              <a:t>Activities </a:t>
            </a:r>
            <a:r>
              <a:rPr lang="en-US" dirty="0" smtClean="0"/>
              <a:t>Examples</a:t>
            </a:r>
            <a:endParaRPr lang="en-US" u="none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lphaLcPeriod" startAt="5"/>
            </a:pPr>
            <a:r>
              <a:rPr lang="en-US" dirty="0" smtClean="0"/>
              <a:t>Conduct informal school safety inspections and provide to the Principal and SRO Supervisor a written report summarizing the findings and recommendations of those inspections.</a:t>
            </a:r>
          </a:p>
          <a:p>
            <a:pPr marL="514350" indent="-514350">
              <a:buFont typeface="+mj-lt"/>
              <a:buAutoNum type="alphaLcPeriod" startAt="5"/>
            </a:pPr>
            <a:endParaRPr lang="en-US" sz="900" dirty="0" smtClean="0"/>
          </a:p>
          <a:p>
            <a:pPr marL="514350" indent="-514350">
              <a:buFont typeface="+mj-lt"/>
              <a:buAutoNum type="alphaLcPeriod" startAt="5"/>
            </a:pPr>
            <a:r>
              <a:rPr lang="en-US" dirty="0" smtClean="0"/>
              <a:t>Participate </a:t>
            </a:r>
            <a:r>
              <a:rPr lang="en-US" dirty="0"/>
              <a:t>in the formal school safety inspection conducted by the School Safety Committee utilizing the most recent School Safety Inspection Checklist for Virginia.</a:t>
            </a:r>
          </a:p>
          <a:p>
            <a:pPr marL="514350" indent="-514350">
              <a:buFont typeface="+mj-lt"/>
              <a:buAutoNum type="alphaLcPeriod" startAt="5"/>
            </a:pPr>
            <a:endParaRPr lang="en-US" dirty="0"/>
          </a:p>
          <a:p>
            <a:endParaRPr lang="en-US" dirty="0" smtClean="0"/>
          </a:p>
          <a:p>
            <a:endParaRPr lang="en-US" b="0" dirty="0" smtClean="0"/>
          </a:p>
          <a:p>
            <a:endParaRPr lang="en-US" b="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49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305800" cy="792162"/>
          </a:xfrm>
        </p:spPr>
        <p:txBody>
          <a:bodyPr>
            <a:noAutofit/>
          </a:bodyPr>
          <a:lstStyle/>
          <a:p>
            <a:r>
              <a:rPr lang="en-US" dirty="0" smtClean="0"/>
              <a:t>SRO Activities Examples</a:t>
            </a:r>
            <a:endParaRPr lang="en-US" u="none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lphaLcPeriod" startAt="7"/>
            </a:pPr>
            <a:r>
              <a:rPr lang="en-US" dirty="0" smtClean="0"/>
              <a:t>Conduct training </a:t>
            </a:r>
            <a:r>
              <a:rPr lang="en-US" dirty="0"/>
              <a:t>program for </a:t>
            </a:r>
            <a:r>
              <a:rPr lang="en-US" dirty="0" smtClean="0"/>
              <a:t>American High School </a:t>
            </a:r>
            <a:r>
              <a:rPr lang="en-US" dirty="0"/>
              <a:t>personnel </a:t>
            </a:r>
            <a:r>
              <a:rPr lang="en-US" dirty="0" smtClean="0"/>
              <a:t>on volatile </a:t>
            </a:r>
            <a:r>
              <a:rPr lang="en-US" dirty="0"/>
              <a:t>behavior, suspicious </a:t>
            </a:r>
            <a:r>
              <a:rPr lang="en-US" dirty="0" smtClean="0"/>
              <a:t>activity, active </a:t>
            </a:r>
            <a:r>
              <a:rPr lang="en-US" dirty="0"/>
              <a:t>shooter theory and the </a:t>
            </a:r>
            <a:r>
              <a:rPr lang="en-US" dirty="0" smtClean="0"/>
              <a:t>proper response by school staff when </a:t>
            </a:r>
            <a:r>
              <a:rPr lang="en-US" dirty="0"/>
              <a:t>confronted with these types </a:t>
            </a:r>
            <a:r>
              <a:rPr lang="en-US" dirty="0" smtClean="0"/>
              <a:t>of situations.</a:t>
            </a:r>
          </a:p>
          <a:p>
            <a:pPr marL="514350" indent="-514350">
              <a:buFont typeface="+mj-lt"/>
              <a:buAutoNum type="alphaLcPeriod" startAt="7"/>
            </a:pPr>
            <a:endParaRPr lang="en-US" sz="800" dirty="0" smtClean="0"/>
          </a:p>
          <a:p>
            <a:pPr marL="514350" indent="-514350">
              <a:buFont typeface="+mj-lt"/>
              <a:buAutoNum type="alphaLcPeriod" startAt="7"/>
            </a:pPr>
            <a:r>
              <a:rPr lang="en-US" dirty="0" smtClean="0"/>
              <a:t>Develop </a:t>
            </a:r>
            <a:r>
              <a:rPr lang="en-US" dirty="0"/>
              <a:t>and conduct a pre and post-test to measure </a:t>
            </a:r>
            <a:r>
              <a:rPr lang="en-US" dirty="0" smtClean="0"/>
              <a:t>school staff training </a:t>
            </a:r>
            <a:r>
              <a:rPr lang="en-US" dirty="0"/>
              <a:t>effectiveness.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095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341" y="228600"/>
            <a:ext cx="8229600" cy="857925"/>
          </a:xfrm>
        </p:spPr>
        <p:txBody>
          <a:bodyPr/>
          <a:lstStyle/>
          <a:p>
            <a:r>
              <a:rPr lang="en-US" dirty="0" smtClean="0"/>
              <a:t>Performance Measures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1341" y="1219200"/>
            <a:ext cx="8460259" cy="4906963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en-US" sz="2800" dirty="0" smtClean="0"/>
              <a:t>How many and what types of training sessions were conducted for school staff? </a:t>
            </a:r>
          </a:p>
          <a:p>
            <a:pPr>
              <a:spcAft>
                <a:spcPts val="0"/>
              </a:spcAft>
            </a:pPr>
            <a:endParaRPr lang="en-US" sz="2800" dirty="0" smtClean="0"/>
          </a:p>
          <a:p>
            <a:pPr>
              <a:spcAft>
                <a:spcPts val="0"/>
              </a:spcAft>
            </a:pPr>
            <a:r>
              <a:rPr lang="en-US" sz="2800" dirty="0" smtClean="0"/>
              <a:t>How many staff participated?</a:t>
            </a:r>
          </a:p>
          <a:p>
            <a:pPr>
              <a:spcAft>
                <a:spcPts val="0"/>
              </a:spcAft>
            </a:pPr>
            <a:endParaRPr lang="en-US" sz="2800" dirty="0" smtClean="0"/>
          </a:p>
          <a:p>
            <a:pPr>
              <a:spcAft>
                <a:spcPts val="0"/>
              </a:spcAft>
            </a:pPr>
            <a:r>
              <a:rPr lang="en-US" sz="2800" dirty="0" smtClean="0"/>
              <a:t>How many and what law related education courses were provided for students?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2800" dirty="0" smtClean="0"/>
              <a:t> </a:t>
            </a:r>
          </a:p>
          <a:p>
            <a:pPr>
              <a:spcAft>
                <a:spcPts val="0"/>
              </a:spcAft>
            </a:pPr>
            <a:r>
              <a:rPr lang="en-US" sz="2800" dirty="0" smtClean="0"/>
              <a:t>How many students participated?</a:t>
            </a:r>
          </a:p>
          <a:p>
            <a:pPr>
              <a:spcAft>
                <a:spcPts val="0"/>
              </a:spcAft>
            </a:pP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44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Measures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1341" y="1219200"/>
            <a:ext cx="8460259" cy="4906963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en-US" sz="2800" dirty="0" smtClean="0"/>
              <a:t>How many school safety assessments were conducted?</a:t>
            </a:r>
          </a:p>
          <a:p>
            <a:pPr>
              <a:spcAft>
                <a:spcPts val="0"/>
              </a:spcAft>
            </a:pPr>
            <a:endParaRPr lang="en-US" sz="2800" dirty="0" smtClean="0"/>
          </a:p>
          <a:p>
            <a:pPr>
              <a:spcAft>
                <a:spcPts val="0"/>
              </a:spcAft>
            </a:pPr>
            <a:r>
              <a:rPr lang="en-US" sz="2800" dirty="0" smtClean="0"/>
              <a:t>How many weapons were seized?</a:t>
            </a:r>
          </a:p>
          <a:p>
            <a:pPr>
              <a:spcAft>
                <a:spcPts val="0"/>
              </a:spcAft>
            </a:pPr>
            <a:endParaRPr lang="en-US" sz="2800" dirty="0" smtClean="0"/>
          </a:p>
          <a:p>
            <a:pPr>
              <a:spcAft>
                <a:spcPts val="0"/>
              </a:spcAft>
            </a:pPr>
            <a:r>
              <a:rPr lang="en-US" sz="2800" dirty="0" smtClean="0"/>
              <a:t>How many students were referred for counseling?</a:t>
            </a:r>
          </a:p>
          <a:p>
            <a:pPr>
              <a:spcAft>
                <a:spcPts val="0"/>
              </a:spcAft>
            </a:pP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0331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4000" b="1" dirty="0"/>
              <a:t>Completed Grant</a:t>
            </a:r>
          </a:p>
          <a:p>
            <a:pPr marL="0" indent="0" algn="ctr">
              <a:buNone/>
            </a:pPr>
            <a:r>
              <a:rPr lang="en-US" sz="4000" b="1" dirty="0"/>
              <a:t> Application Package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25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 Items to Submit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000" b="1" dirty="0" smtClean="0"/>
              <a:t>Grant Application Forms and Descriptions</a:t>
            </a:r>
          </a:p>
          <a:p>
            <a:pPr marL="3429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000" b="1" dirty="0" smtClean="0"/>
              <a:t>Signed Application Form/Facesheet</a:t>
            </a:r>
          </a:p>
          <a:p>
            <a:pPr marL="3429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000" b="1" dirty="0" smtClean="0"/>
              <a:t>Itemized Budget and Budget Narrative</a:t>
            </a:r>
          </a:p>
          <a:p>
            <a:pPr marL="3429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000" b="1" dirty="0" smtClean="0"/>
              <a:t>Needs Assessment</a:t>
            </a:r>
          </a:p>
          <a:p>
            <a:pPr marL="3429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000" b="1" dirty="0" smtClean="0"/>
              <a:t>Project Description</a:t>
            </a:r>
          </a:p>
          <a:p>
            <a:pPr marL="3429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000" b="1" dirty="0" smtClean="0"/>
              <a:t>Goals and Objectives Form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7684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SRO Grant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1341" y="1086526"/>
            <a:ext cx="8231659" cy="4887238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sz="2800" dirty="0" smtClean="0"/>
              <a:t>2018–2020 Composite Index of Local Ability-to-Pay used to calculate In-Kind Match</a:t>
            </a:r>
          </a:p>
          <a:p>
            <a:pPr>
              <a:spcAft>
                <a:spcPts val="600"/>
              </a:spcAft>
            </a:pPr>
            <a:endParaRPr lang="en-US" sz="800" dirty="0" smtClean="0"/>
          </a:p>
          <a:p>
            <a:pPr>
              <a:spcAft>
                <a:spcPts val="600"/>
              </a:spcAft>
            </a:pPr>
            <a:r>
              <a:rPr lang="en-US" sz="2800" dirty="0" smtClean="0"/>
              <a:t>School where the position will be placed.</a:t>
            </a:r>
          </a:p>
          <a:p>
            <a:pPr>
              <a:spcAft>
                <a:spcPts val="600"/>
              </a:spcAft>
            </a:pPr>
            <a:endParaRPr lang="en-US" sz="800" dirty="0" smtClean="0"/>
          </a:p>
          <a:p>
            <a:pPr lvl="0">
              <a:spcAft>
                <a:spcPts val="600"/>
              </a:spcAft>
            </a:pPr>
            <a:r>
              <a:rPr lang="en-US" sz="2800" dirty="0" smtClean="0"/>
              <a:t>SRO Memorandum of Understanding </a:t>
            </a:r>
          </a:p>
          <a:p>
            <a:pPr lvl="0">
              <a:spcAft>
                <a:spcPts val="600"/>
              </a:spcAft>
            </a:pPr>
            <a:endParaRPr lang="en-US" sz="800" dirty="0" smtClean="0"/>
          </a:p>
          <a:p>
            <a:pPr lvl="0">
              <a:spcAft>
                <a:spcPts val="600"/>
              </a:spcAft>
            </a:pPr>
            <a:r>
              <a:rPr lang="en-US" sz="2800" dirty="0" smtClean="0"/>
              <a:t>SRO Departmental General Order</a:t>
            </a:r>
          </a:p>
          <a:p>
            <a:pPr lvl="0">
              <a:spcAft>
                <a:spcPts val="600"/>
              </a:spcAft>
            </a:pPr>
            <a:endParaRPr lang="en-US" sz="800" dirty="0" smtClean="0"/>
          </a:p>
          <a:p>
            <a:pPr lvl="0">
              <a:spcAft>
                <a:spcPts val="600"/>
              </a:spcAft>
            </a:pPr>
            <a:r>
              <a:rPr lang="en-US" sz="2800" dirty="0" smtClean="0"/>
              <a:t>SRO Training Certification Form</a:t>
            </a:r>
          </a:p>
          <a:p>
            <a:pPr lvl="0">
              <a:spcAft>
                <a:spcPts val="600"/>
              </a:spcAft>
            </a:pPr>
            <a:endParaRPr lang="en-US" sz="900" dirty="0" smtClean="0"/>
          </a:p>
          <a:p>
            <a:pPr lvl="0">
              <a:spcAft>
                <a:spcPts val="600"/>
              </a:spcAft>
            </a:pPr>
            <a:r>
              <a:rPr lang="en-US" sz="2800" dirty="0" smtClean="0"/>
              <a:t>SRO Sustainment Plan</a:t>
            </a:r>
          </a:p>
          <a:p>
            <a:pPr>
              <a:spcAft>
                <a:spcPts val="600"/>
              </a:spcAft>
            </a:pP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588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SSO Grant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2018–2020 Composite Index of Local Ability-to-Pay used to calculate In-Kind Match</a:t>
            </a:r>
          </a:p>
          <a:p>
            <a:endParaRPr lang="en-US" sz="800" dirty="0" smtClean="0"/>
          </a:p>
          <a:p>
            <a:pPr lvl="0"/>
            <a:r>
              <a:rPr lang="en-US" dirty="0" smtClean="0"/>
              <a:t>SSO Training Certification Form</a:t>
            </a:r>
          </a:p>
          <a:p>
            <a:pPr lvl="0"/>
            <a:endParaRPr lang="en-US" sz="800" dirty="0" smtClean="0"/>
          </a:p>
          <a:p>
            <a:pPr lvl="0"/>
            <a:r>
              <a:rPr lang="en-US" dirty="0" smtClean="0"/>
              <a:t>SSO Sustainment Plan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3294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610600" cy="934125"/>
          </a:xfrm>
        </p:spPr>
        <p:txBody>
          <a:bodyPr>
            <a:noAutofit/>
          </a:bodyPr>
          <a:lstStyle/>
          <a:p>
            <a:r>
              <a:rPr lang="en-US" dirty="0" smtClean="0"/>
              <a:t>Submit Application as One PDF 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sure to combine the various components of the grant into </a:t>
            </a:r>
            <a:r>
              <a:rPr lang="en-US" b="1" dirty="0" smtClean="0"/>
              <a:t>one PDF document. </a:t>
            </a:r>
          </a:p>
          <a:p>
            <a:endParaRPr lang="en-US" sz="800" b="1" dirty="0" smtClean="0"/>
          </a:p>
          <a:p>
            <a:r>
              <a:rPr lang="en-US" dirty="0" smtClean="0"/>
              <a:t>Do not submit multiple separate documents or files.</a:t>
            </a:r>
          </a:p>
          <a:p>
            <a:endParaRPr lang="en-US" sz="800" dirty="0" smtClean="0"/>
          </a:p>
          <a:p>
            <a:r>
              <a:rPr lang="en-US" dirty="0" smtClean="0"/>
              <a:t>Do not include any unrequested attachments.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37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4000" dirty="0" smtClean="0"/>
          </a:p>
          <a:p>
            <a:pPr marL="0" indent="0" algn="ctr">
              <a:buNone/>
            </a:pPr>
            <a:r>
              <a:rPr lang="en-US" sz="4000" b="1" dirty="0" smtClean="0"/>
              <a:t>Why are you applying</a:t>
            </a:r>
          </a:p>
          <a:p>
            <a:pPr marL="0" indent="0" algn="ctr">
              <a:buNone/>
            </a:pPr>
            <a:r>
              <a:rPr lang="en-US" sz="4000" b="1" dirty="0" smtClean="0"/>
              <a:t>for a grant?</a:t>
            </a:r>
            <a:endParaRPr lang="en-US" sz="40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0621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Submit the Application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1341" y="1202500"/>
            <a:ext cx="8231659" cy="4923664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en-US" dirty="0" smtClean="0"/>
              <a:t>Applications must be submitted using the format and forms identified in the  guidelines. Do not alter the forms. </a:t>
            </a:r>
          </a:p>
          <a:p>
            <a:pPr>
              <a:spcAft>
                <a:spcPts val="0"/>
              </a:spcAft>
            </a:pPr>
            <a:endParaRPr lang="en-US" sz="1200" dirty="0" smtClean="0"/>
          </a:p>
          <a:p>
            <a:pPr>
              <a:spcAft>
                <a:spcPts val="0"/>
              </a:spcAft>
            </a:pPr>
            <a:r>
              <a:rPr lang="en-US" dirty="0" smtClean="0"/>
              <a:t>The Application must have an email time stamp of no later than the date specified in the grant solicitation notice.</a:t>
            </a:r>
          </a:p>
          <a:p>
            <a:pPr>
              <a:spcAft>
                <a:spcPts val="0"/>
              </a:spcAft>
            </a:pPr>
            <a:endParaRPr lang="en-US" sz="1200" dirty="0" smtClean="0"/>
          </a:p>
          <a:p>
            <a:pPr>
              <a:spcAft>
                <a:spcPts val="0"/>
              </a:spcAft>
            </a:pPr>
            <a:r>
              <a:rPr lang="en-US" dirty="0" smtClean="0"/>
              <a:t>Applications received after the application deadline or submitted by mail or FAX will not be considered. 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8469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Submit the Application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/>
              <a:t>Applications </a:t>
            </a:r>
            <a:r>
              <a:rPr lang="en-US" b="1" dirty="0"/>
              <a:t>must</a:t>
            </a:r>
            <a:r>
              <a:rPr lang="en-US" dirty="0"/>
              <a:t> be </a:t>
            </a:r>
            <a:r>
              <a:rPr lang="en-US" dirty="0" smtClean="0"/>
              <a:t>emailed </a:t>
            </a:r>
            <a:r>
              <a:rPr lang="en-US" dirty="0"/>
              <a:t>to:</a:t>
            </a:r>
          </a:p>
          <a:p>
            <a:pPr marL="0" indent="0" algn="ctr">
              <a:buNone/>
            </a:pPr>
            <a:r>
              <a:rPr lang="en-US" dirty="0" smtClean="0"/>
              <a:t> </a:t>
            </a:r>
            <a:r>
              <a:rPr lang="en-US" dirty="0">
                <a:hlinkClick r:id="rId2"/>
              </a:rPr>
              <a:t>grantsmgmt@dcjs.virginia.gov</a:t>
            </a:r>
            <a:endParaRPr lang="en-US" dirty="0"/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356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4000" b="1" dirty="0" smtClean="0"/>
              <a:t>Grant Review and Awards</a:t>
            </a:r>
            <a:endParaRPr lang="en-US" sz="4000" b="1" dirty="0"/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6685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 Review Process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DCJS staff will review grant applications and forward recommendations to the Grants Committee of the Criminal Justice Services Board (CJSB) which will, in turn, make recommendations to the full CJSB. </a:t>
            </a:r>
          </a:p>
          <a:p>
            <a:endParaRPr lang="en-US" sz="800" dirty="0" smtClean="0"/>
          </a:p>
          <a:p>
            <a:r>
              <a:rPr lang="en-US" dirty="0" smtClean="0"/>
              <a:t>Final approval is by the Criminal Justice Services Board.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886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Rating Grants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1341" y="1219200"/>
            <a:ext cx="8231659" cy="4906963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sz="3000" dirty="0" smtClean="0"/>
              <a:t>A standardized form is used to review and rate grant applications. At least two DCJS staff review each application. </a:t>
            </a:r>
          </a:p>
          <a:p>
            <a:pPr>
              <a:spcAft>
                <a:spcPts val="600"/>
              </a:spcAft>
            </a:pPr>
            <a:endParaRPr lang="en-US" sz="800" dirty="0" smtClean="0"/>
          </a:p>
          <a:p>
            <a:pPr>
              <a:spcAft>
                <a:spcPts val="600"/>
              </a:spcAft>
            </a:pPr>
            <a:r>
              <a:rPr lang="en-US" sz="3000" dirty="0" smtClean="0"/>
              <a:t>An application can earn a maximum score of 65 points. </a:t>
            </a:r>
          </a:p>
          <a:p>
            <a:pPr>
              <a:spcAft>
                <a:spcPts val="600"/>
              </a:spcAft>
            </a:pPr>
            <a:endParaRPr lang="en-US" sz="800" dirty="0" smtClean="0"/>
          </a:p>
          <a:p>
            <a:pPr>
              <a:spcAft>
                <a:spcPts val="600"/>
              </a:spcAft>
            </a:pPr>
            <a:r>
              <a:rPr lang="en-US" sz="3000" dirty="0" smtClean="0"/>
              <a:t>The grant program elements are evaluated based on staff ratings of Excellent, Acceptable, Marginal, or Unacceptable. 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000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Rating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Discretionary grants, such as the SRO/SSO grants, are competitive grants and typically the demand is greater than the available funds.</a:t>
            </a:r>
          </a:p>
          <a:p>
            <a:endParaRPr lang="en-US" sz="800" dirty="0" smtClean="0"/>
          </a:p>
          <a:p>
            <a:r>
              <a:rPr lang="en-US" dirty="0" smtClean="0"/>
              <a:t>The rating system is used to select the highest rated grants for funding.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9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Grant Rating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  <a:tabLst>
                <a:tab pos="4514850" algn="l"/>
              </a:tabLst>
            </a:pPr>
            <a:r>
              <a:rPr lang="en-US" dirty="0" smtClean="0"/>
              <a:t>Itemized Budget	  0-6 points</a:t>
            </a:r>
          </a:p>
          <a:p>
            <a:pPr>
              <a:spcAft>
                <a:spcPts val="600"/>
              </a:spcAft>
              <a:tabLst>
                <a:tab pos="4514850" algn="l"/>
              </a:tabLst>
            </a:pPr>
            <a:r>
              <a:rPr lang="en-US" dirty="0" smtClean="0"/>
              <a:t>Budget Narrative</a:t>
            </a:r>
            <a:r>
              <a:rPr lang="en-US" dirty="0"/>
              <a:t>	</a:t>
            </a:r>
            <a:r>
              <a:rPr lang="en-US" dirty="0" smtClean="0"/>
              <a:t>  0-9 points</a:t>
            </a:r>
          </a:p>
          <a:p>
            <a:pPr>
              <a:spcAft>
                <a:spcPts val="600"/>
              </a:spcAft>
              <a:tabLst>
                <a:tab pos="4514850" algn="l"/>
              </a:tabLst>
            </a:pPr>
            <a:r>
              <a:rPr lang="en-US" dirty="0" smtClean="0"/>
              <a:t>Needs Justification</a:t>
            </a:r>
            <a:r>
              <a:rPr lang="en-US" dirty="0"/>
              <a:t>	</a:t>
            </a:r>
            <a:r>
              <a:rPr lang="en-US" dirty="0" smtClean="0"/>
              <a:t>  0-12 points</a:t>
            </a:r>
          </a:p>
          <a:p>
            <a:pPr>
              <a:spcAft>
                <a:spcPts val="600"/>
              </a:spcAft>
              <a:tabLst>
                <a:tab pos="4514850" algn="l"/>
              </a:tabLst>
            </a:pPr>
            <a:r>
              <a:rPr lang="en-US" dirty="0" smtClean="0"/>
              <a:t>Project Description</a:t>
            </a:r>
            <a:r>
              <a:rPr lang="en-US" dirty="0"/>
              <a:t>	</a:t>
            </a:r>
            <a:r>
              <a:rPr lang="en-US" dirty="0" smtClean="0"/>
              <a:t>  0-12 points</a:t>
            </a:r>
          </a:p>
          <a:p>
            <a:pPr>
              <a:spcAft>
                <a:spcPts val="600"/>
              </a:spcAft>
              <a:tabLst>
                <a:tab pos="4514850" algn="l"/>
              </a:tabLst>
            </a:pPr>
            <a:r>
              <a:rPr lang="en-US" dirty="0" smtClean="0"/>
              <a:t>Goals and Objectives</a:t>
            </a:r>
            <a:r>
              <a:rPr lang="en-US" dirty="0"/>
              <a:t>	</a:t>
            </a:r>
            <a:r>
              <a:rPr lang="en-US" dirty="0" smtClean="0"/>
              <a:t>  0-9 points</a:t>
            </a:r>
          </a:p>
          <a:p>
            <a:pPr>
              <a:spcAft>
                <a:spcPts val="600"/>
              </a:spcAft>
              <a:tabLst>
                <a:tab pos="4514850" algn="l"/>
              </a:tabLst>
            </a:pPr>
            <a:r>
              <a:rPr lang="en-US" dirty="0" smtClean="0"/>
              <a:t>Implementation Steps</a:t>
            </a:r>
            <a:r>
              <a:rPr lang="en-US" dirty="0"/>
              <a:t>	</a:t>
            </a:r>
            <a:r>
              <a:rPr lang="en-US" dirty="0" smtClean="0"/>
              <a:t>  0-9 points</a:t>
            </a:r>
          </a:p>
          <a:p>
            <a:pPr>
              <a:tabLst>
                <a:tab pos="4514850" algn="l"/>
              </a:tabLst>
            </a:pPr>
            <a:r>
              <a:rPr lang="en-US" dirty="0" smtClean="0"/>
              <a:t>Technical Compliance </a:t>
            </a:r>
            <a:r>
              <a:rPr lang="en-US" dirty="0"/>
              <a:t>	</a:t>
            </a:r>
            <a:r>
              <a:rPr lang="en-US" dirty="0" smtClean="0"/>
              <a:t>  0-3 points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1726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Bonus 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1341" y="1086526"/>
            <a:ext cx="8307859" cy="5039638"/>
          </a:xfrm>
        </p:spPr>
        <p:txBody>
          <a:bodyPr/>
          <a:lstStyle/>
          <a:p>
            <a:r>
              <a:rPr lang="en-US" sz="3000" dirty="0" smtClean="0"/>
              <a:t>Applications from communities where the law enforcement agency is accredited by the Virginia Law Enforcement Accreditation Program receive three (3) bonus points.</a:t>
            </a:r>
          </a:p>
          <a:p>
            <a:r>
              <a:rPr lang="en-US" sz="3000" dirty="0" smtClean="0"/>
              <a:t>Applications from Certified Crime Prevention Communities receive two (2) bonus points.</a:t>
            </a:r>
          </a:p>
          <a:p>
            <a:r>
              <a:rPr lang="en-US" sz="3000" dirty="0" smtClean="0"/>
              <a:t>If applicable, an applicant can claim up to five (5) bonus points.</a:t>
            </a:r>
            <a:endParaRPr lang="en-US" sz="3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44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534399" cy="934125"/>
          </a:xfrm>
        </p:spPr>
        <p:txBody>
          <a:bodyPr/>
          <a:lstStyle/>
          <a:p>
            <a:r>
              <a:rPr lang="en-US" dirty="0" smtClean="0"/>
              <a:t>Reason for Denial - Weak Application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Discretionary grants are competitive and poorly written grants will have lower ratings.</a:t>
            </a:r>
          </a:p>
          <a:p>
            <a:pPr marL="0" indent="0">
              <a:buNone/>
            </a:pPr>
            <a:endParaRPr lang="en-US" sz="800" dirty="0" smtClean="0"/>
          </a:p>
          <a:p>
            <a:r>
              <a:rPr lang="en-US" dirty="0" smtClean="0"/>
              <a:t>Weak or insufficient Needs Statement or Project Description or Budget Narrative.</a:t>
            </a:r>
          </a:p>
          <a:p>
            <a:endParaRPr lang="en-US" sz="800" dirty="0" smtClean="0"/>
          </a:p>
          <a:p>
            <a:r>
              <a:rPr lang="en-US" dirty="0" smtClean="0"/>
              <a:t>Insufficient description of measureable, time based grant activities – SMART.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051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799" cy="934125"/>
          </a:xfrm>
        </p:spPr>
        <p:txBody>
          <a:bodyPr/>
          <a:lstStyle/>
          <a:p>
            <a:r>
              <a:rPr lang="en-US" dirty="0" smtClean="0"/>
              <a:t>Reason for Denial - Application Errors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1341" y="1086526"/>
            <a:ext cx="8231659" cy="5039638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en-US" dirty="0" smtClean="0"/>
              <a:t>Grants may be denied for technical reasons.</a:t>
            </a:r>
          </a:p>
          <a:p>
            <a:pPr>
              <a:spcAft>
                <a:spcPts val="600"/>
              </a:spcAft>
            </a:pPr>
            <a:endParaRPr lang="en-US" sz="800" dirty="0" smtClean="0"/>
          </a:p>
          <a:p>
            <a:pPr>
              <a:spcAft>
                <a:spcPts val="600"/>
              </a:spcAft>
            </a:pPr>
            <a:r>
              <a:rPr lang="en-US" dirty="0" smtClean="0"/>
              <a:t>Incorrect Project Administrator.</a:t>
            </a:r>
          </a:p>
          <a:p>
            <a:pPr>
              <a:spcAft>
                <a:spcPts val="600"/>
              </a:spcAft>
            </a:pPr>
            <a:endParaRPr lang="en-US" sz="800" dirty="0" smtClean="0"/>
          </a:p>
          <a:p>
            <a:pPr>
              <a:spcAft>
                <a:spcPts val="600"/>
              </a:spcAft>
            </a:pPr>
            <a:r>
              <a:rPr lang="en-US" dirty="0" smtClean="0"/>
              <a:t>Grant face sheet not signed.</a:t>
            </a:r>
          </a:p>
          <a:p>
            <a:pPr>
              <a:spcAft>
                <a:spcPts val="600"/>
              </a:spcAft>
            </a:pPr>
            <a:endParaRPr lang="en-US" sz="800" dirty="0" smtClean="0"/>
          </a:p>
          <a:p>
            <a:pPr>
              <a:spcAft>
                <a:spcPts val="600"/>
              </a:spcAft>
            </a:pPr>
            <a:r>
              <a:rPr lang="en-US" dirty="0" smtClean="0"/>
              <a:t>Forms signed by the wrong official. </a:t>
            </a:r>
          </a:p>
          <a:p>
            <a:pPr>
              <a:spcAft>
                <a:spcPts val="600"/>
              </a:spcAft>
            </a:pPr>
            <a:endParaRPr lang="en-US" sz="800" dirty="0" smtClean="0"/>
          </a:p>
          <a:p>
            <a:r>
              <a:rPr lang="en-US" dirty="0" smtClean="0"/>
              <a:t>Required grant components not included:  Needs Statement, Project Description, Budget Narrative, or requested forms.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6266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the purpose of your grant?</a:t>
            </a:r>
          </a:p>
          <a:p>
            <a:r>
              <a:rPr lang="en-US" dirty="0" smtClean="0"/>
              <a:t>What is the problem?</a:t>
            </a:r>
          </a:p>
          <a:p>
            <a:r>
              <a:rPr lang="en-US" dirty="0" smtClean="0"/>
              <a:t>Why does it exist?</a:t>
            </a:r>
          </a:p>
          <a:p>
            <a:r>
              <a:rPr lang="en-US" dirty="0" smtClean="0"/>
              <a:t>Who is impacted by it?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8226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Accepting the Award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1341" y="1086526"/>
            <a:ext cx="8231659" cy="5039638"/>
          </a:xfrm>
        </p:spPr>
        <p:txBody>
          <a:bodyPr/>
          <a:lstStyle/>
          <a:p>
            <a:r>
              <a:rPr lang="en-US" dirty="0" smtClean="0"/>
              <a:t>Organizations approved for a grant award will receive a Grant Awards Package.</a:t>
            </a:r>
          </a:p>
          <a:p>
            <a:endParaRPr lang="en-US" sz="400" dirty="0" smtClean="0"/>
          </a:p>
          <a:p>
            <a:r>
              <a:rPr lang="en-US" dirty="0" smtClean="0"/>
              <a:t>The awards package includes instructions for implementing and managing the grant.</a:t>
            </a:r>
          </a:p>
          <a:p>
            <a:endParaRPr lang="en-US" sz="400" dirty="0" smtClean="0"/>
          </a:p>
          <a:p>
            <a:r>
              <a:rPr lang="en-US" dirty="0" smtClean="0"/>
              <a:t>A Statement of Grant Award/Acceptance form must be signed by the grant Program Administrator and returned to DCJS within 60 days of the grant start date.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2288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61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04800" y="2470682"/>
            <a:ext cx="3429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Statement of Grant Award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SOGA</a:t>
            </a:r>
          </a:p>
          <a:p>
            <a:pPr algn="ctr"/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Award Letter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76200"/>
            <a:ext cx="4858620" cy="662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272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057400"/>
            <a:ext cx="3505200" cy="3505200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en-US" sz="2800" u="none" dirty="0" smtClean="0"/>
              <a:t>Statement of Grant Award – SOGA</a:t>
            </a:r>
            <a:br>
              <a:rPr lang="en-US" sz="2800" u="none" dirty="0" smtClean="0"/>
            </a:br>
            <a:r>
              <a:rPr lang="en-US" sz="2800" u="none" dirty="0" smtClean="0"/>
              <a:t>Acceptance</a:t>
            </a:r>
            <a:br>
              <a:rPr lang="en-US" sz="2800" u="none" dirty="0" smtClean="0"/>
            </a:br>
            <a:r>
              <a:rPr lang="en-US" sz="2800" u="none" dirty="0"/>
              <a:t/>
            </a:r>
            <a:br>
              <a:rPr lang="en-US" sz="2800" u="none" dirty="0"/>
            </a:br>
            <a:r>
              <a:rPr lang="en-US" sz="2400" dirty="0" smtClean="0"/>
              <a:t>This form must be signed by the Project Administrator and returned to DCJS.</a:t>
            </a:r>
            <a:br>
              <a:rPr lang="en-US" sz="2400" dirty="0" smtClean="0"/>
            </a:b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62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842591" y="6096000"/>
            <a:ext cx="2971800" cy="609600"/>
          </a:xfrm>
          <a:prstGeom prst="rect">
            <a:avLst/>
          </a:prstGeom>
          <a:solidFill>
            <a:srgbClr val="FF0000">
              <a:alpha val="16000"/>
            </a:srgb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95528"/>
            <a:ext cx="4840942" cy="6249950"/>
          </a:xfrm>
        </p:spPr>
      </p:pic>
      <p:cxnSp>
        <p:nvCxnSpPr>
          <p:cNvPr id="9" name="Straight Arrow Connector 8"/>
          <p:cNvCxnSpPr/>
          <p:nvPr/>
        </p:nvCxnSpPr>
        <p:spPr>
          <a:xfrm>
            <a:off x="3581400" y="5181600"/>
            <a:ext cx="2667000" cy="810539"/>
          </a:xfrm>
          <a:prstGeom prst="straightConnector1">
            <a:avLst/>
          </a:prstGeom>
          <a:ln w="28575">
            <a:solidFill>
              <a:srgbClr val="F6104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0949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63</a:t>
            </a:fld>
            <a:endParaRPr 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83288"/>
            <a:ext cx="5000362" cy="659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304800" y="2470682"/>
            <a:ext cx="3429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Grant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Award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Conditions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9305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64</a:t>
            </a:fld>
            <a:endParaRPr lang="en-US" dirty="0"/>
          </a:p>
        </p:txBody>
      </p:sp>
      <p:pic>
        <p:nvPicPr>
          <p:cNvPr id="13314" name="Picture 2" descr="C:\Users\uwx87435\Documents\2017-2018 DCJS\2017-2018 Grants\DCJS Grant Writing Guidelines\SOGA Special Conditions 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7684" y="263937"/>
            <a:ext cx="5295610" cy="6190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653757" y="5410200"/>
            <a:ext cx="5212323" cy="1219200"/>
          </a:xfrm>
          <a:prstGeom prst="rect">
            <a:avLst/>
          </a:prstGeom>
          <a:solidFill>
            <a:srgbClr val="FF0000">
              <a:alpha val="25000"/>
            </a:srgb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46022" y="1752600"/>
            <a:ext cx="342900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Special Conditions</a:t>
            </a:r>
          </a:p>
          <a:p>
            <a:pPr algn="ctr"/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# 19</a:t>
            </a:r>
          </a:p>
          <a:p>
            <a:pPr algn="ctr"/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well written grant should not have any Special Conditions.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9310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Special Conditions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Special Conditions may be placed on your grant because of deficiencies in your grant application. </a:t>
            </a:r>
          </a:p>
          <a:p>
            <a:endParaRPr lang="en-US" sz="800" dirty="0" smtClean="0"/>
          </a:p>
          <a:p>
            <a:r>
              <a:rPr lang="en-US" dirty="0" smtClean="0"/>
              <a:t>These Special Conditions must be met before you can access grant funds.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65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218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Typical Special Conditions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Resubmit the grant application face sheet showing the County Administrator in the Project Administrator position with signature, and the County Finance Officer in the Finance Officer position.</a:t>
            </a:r>
          </a:p>
          <a:p>
            <a:endParaRPr lang="en-US" sz="800" dirty="0" smtClean="0"/>
          </a:p>
          <a:p>
            <a:r>
              <a:rPr lang="en-US" dirty="0" smtClean="0"/>
              <a:t>Revise and resubmit Goals and Objectives forms using the SMART format: Specific, Measurable, Achievable, Related to the Goal, and Time-Bound.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66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4592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DCJS Grants Management System</a:t>
            </a:r>
            <a:br>
              <a:rPr lang="en-US" dirty="0" smtClean="0"/>
            </a:br>
            <a:r>
              <a:rPr lang="en-US" sz="2700" u="none" dirty="0" smtClean="0"/>
              <a:t>Online Grant Reporting</a:t>
            </a:r>
            <a:endParaRPr lang="en-US" sz="2700" u="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67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81000" y="6248400"/>
            <a:ext cx="8610600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371600"/>
            <a:ext cx="7353620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7573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Submitting Quarterly Reports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1341" y="1600200"/>
            <a:ext cx="8231659" cy="4525963"/>
          </a:xfrm>
        </p:spPr>
        <p:txBody>
          <a:bodyPr/>
          <a:lstStyle/>
          <a:p>
            <a:r>
              <a:rPr lang="en-US" dirty="0" smtClean="0"/>
              <a:t>Progress and Financial Reports </a:t>
            </a:r>
            <a:r>
              <a:rPr lang="en-US" b="1" dirty="0" smtClean="0"/>
              <a:t>must</a:t>
            </a:r>
            <a:r>
              <a:rPr lang="en-US" dirty="0" smtClean="0"/>
              <a:t> be submitted at the end of every quarter online through the DCJS </a:t>
            </a:r>
            <a:r>
              <a:rPr lang="en-US" b="1" dirty="0" smtClean="0"/>
              <a:t>G</a:t>
            </a:r>
            <a:r>
              <a:rPr lang="en-US" dirty="0" smtClean="0"/>
              <a:t>rants </a:t>
            </a:r>
            <a:r>
              <a:rPr lang="en-US" b="1" dirty="0" smtClean="0"/>
              <a:t>M</a:t>
            </a:r>
            <a:r>
              <a:rPr lang="en-US" dirty="0" smtClean="0"/>
              <a:t>anagement </a:t>
            </a:r>
            <a:r>
              <a:rPr lang="en-US" b="1" dirty="0" smtClean="0"/>
              <a:t>I</a:t>
            </a:r>
            <a:r>
              <a:rPr lang="en-US" dirty="0" smtClean="0"/>
              <a:t>nformation </a:t>
            </a:r>
            <a:r>
              <a:rPr lang="en-US" b="1" dirty="0" smtClean="0"/>
              <a:t>S</a:t>
            </a:r>
            <a:r>
              <a:rPr lang="en-US" dirty="0" smtClean="0"/>
              <a:t>ystem or GMIS.</a:t>
            </a:r>
          </a:p>
          <a:p>
            <a:endParaRPr lang="en-US" sz="800" dirty="0" smtClean="0"/>
          </a:p>
          <a:p>
            <a:r>
              <a:rPr lang="en-US" dirty="0" smtClean="0"/>
              <a:t>These reports must be submitted even if there was no grant activity or if no funds were expended.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68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7438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Quarterly Reporting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19200"/>
            <a:ext cx="8077200" cy="49831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Reports are due by the 12</a:t>
            </a:r>
            <a:r>
              <a:rPr lang="en-US" baseline="30000" dirty="0" smtClean="0"/>
              <a:t>th</a:t>
            </a:r>
            <a:r>
              <a:rPr lang="en-US" dirty="0" smtClean="0"/>
              <a:t> working day following the close of the quarter covered by the report.</a:t>
            </a:r>
          </a:p>
          <a:p>
            <a:pPr marL="400050" lvl="1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</a:t>
            </a:r>
            <a:r>
              <a:rPr lang="en-US" b="1" u="sng" dirty="0" smtClean="0"/>
              <a:t>Quarter Ending</a:t>
            </a:r>
            <a:r>
              <a:rPr lang="en-US" b="1" dirty="0" smtClean="0"/>
              <a:t>	        </a:t>
            </a:r>
            <a:r>
              <a:rPr lang="en-US" b="1" u="sng" dirty="0" smtClean="0"/>
              <a:t>Due Date</a:t>
            </a:r>
          </a:p>
          <a:p>
            <a:pPr marL="400050" lvl="1" indent="0">
              <a:buNone/>
            </a:pPr>
            <a:endParaRPr lang="en-US" sz="1000" b="1" u="sng" dirty="0" smtClean="0"/>
          </a:p>
          <a:p>
            <a:pPr marL="457200" lvl="1" indent="0">
              <a:lnSpc>
                <a:spcPts val="4000"/>
              </a:lnSpc>
              <a:spcBef>
                <a:spcPts val="0"/>
              </a:spcBef>
              <a:buNone/>
            </a:pPr>
            <a:r>
              <a:rPr lang="en-US" b="1" dirty="0" smtClean="0"/>
              <a:t>	12/31/2018		       01/17/2019</a:t>
            </a:r>
          </a:p>
          <a:p>
            <a:pPr marL="457200" lvl="1" indent="0">
              <a:lnSpc>
                <a:spcPts val="4000"/>
              </a:lnSpc>
              <a:spcBef>
                <a:spcPts val="0"/>
              </a:spcBef>
              <a:buNone/>
            </a:pPr>
            <a:r>
              <a:rPr lang="en-US" b="1" dirty="0" smtClean="0"/>
              <a:t>	03/31/2019		       04/17/2019</a:t>
            </a:r>
          </a:p>
          <a:p>
            <a:pPr marL="457200" lvl="1" indent="0">
              <a:lnSpc>
                <a:spcPts val="4000"/>
              </a:lnSpc>
              <a:spcBef>
                <a:spcPts val="0"/>
              </a:spcBef>
              <a:buNone/>
            </a:pPr>
            <a:r>
              <a:rPr lang="en-US" b="1" dirty="0" smtClean="0"/>
              <a:t>	06/30/2019		       07/18/2019  	09/30/2019		       10/17/2019</a:t>
            </a:r>
          </a:p>
          <a:p>
            <a:pPr marL="457200" lvl="1" indent="0">
              <a:lnSpc>
                <a:spcPts val="4000"/>
              </a:lnSpc>
              <a:spcBef>
                <a:spcPts val="0"/>
              </a:spcBef>
              <a:buNone/>
            </a:pPr>
            <a:r>
              <a:rPr lang="en-US" b="1" dirty="0" smtClean="0"/>
              <a:t>	12/31/2019		       01/17/2020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69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5120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dirty="0" smtClean="0"/>
              <a:t>How will this grant meet your need?</a:t>
            </a:r>
          </a:p>
          <a:p>
            <a:pPr>
              <a:spcAft>
                <a:spcPts val="1200"/>
              </a:spcAft>
            </a:pPr>
            <a:endParaRPr lang="en-US" sz="800" dirty="0" smtClean="0"/>
          </a:p>
          <a:p>
            <a:pPr>
              <a:spcAft>
                <a:spcPts val="1200"/>
              </a:spcAft>
            </a:pPr>
            <a:r>
              <a:rPr lang="en-US" dirty="0" smtClean="0"/>
              <a:t>What are the details of your plan?</a:t>
            </a:r>
          </a:p>
          <a:p>
            <a:pPr>
              <a:spcAft>
                <a:spcPts val="1200"/>
              </a:spcAft>
            </a:pPr>
            <a:endParaRPr lang="en-US" sz="800" dirty="0" smtClean="0"/>
          </a:p>
          <a:p>
            <a:pPr>
              <a:spcAft>
                <a:spcPts val="1200"/>
              </a:spcAft>
            </a:pPr>
            <a:r>
              <a:rPr lang="en-US" dirty="0" smtClean="0"/>
              <a:t>Why is this plan appropriate?</a:t>
            </a:r>
          </a:p>
          <a:p>
            <a:pPr>
              <a:spcAft>
                <a:spcPts val="1200"/>
              </a:spcAft>
            </a:pPr>
            <a:endParaRPr lang="en-US" sz="800" dirty="0" smtClean="0"/>
          </a:p>
          <a:p>
            <a:pPr>
              <a:spcAft>
                <a:spcPts val="1200"/>
              </a:spcAft>
            </a:pPr>
            <a:r>
              <a:rPr lang="en-US" dirty="0" smtClean="0"/>
              <a:t>How will you evaluate and report on your grant activities?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167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198" y="3124200"/>
            <a:ext cx="2659912" cy="1028700"/>
          </a:xfrm>
        </p:spPr>
        <p:txBody>
          <a:bodyPr>
            <a:noAutofit/>
          </a:bodyPr>
          <a:lstStyle/>
          <a:p>
            <a:r>
              <a:rPr lang="en-US" sz="2400" u="none" dirty="0" smtClean="0"/>
              <a:t>Quarterly Financial Report Screen Shot</a:t>
            </a:r>
            <a:endParaRPr lang="en-US" sz="2400" u="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70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819400" y="1375317"/>
            <a:ext cx="11430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81000" y="6248400"/>
            <a:ext cx="8610600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28600"/>
            <a:ext cx="6225902" cy="647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1501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133600"/>
            <a:ext cx="3429000" cy="2697162"/>
          </a:xfrm>
        </p:spPr>
        <p:txBody>
          <a:bodyPr/>
          <a:lstStyle/>
          <a:p>
            <a:r>
              <a:rPr lang="en-US" sz="2800" u="none" dirty="0" smtClean="0"/>
              <a:t>Quarterly </a:t>
            </a:r>
            <a:r>
              <a:rPr lang="en-US" sz="2800" u="none" dirty="0"/>
              <a:t>Progress </a:t>
            </a:r>
            <a:r>
              <a:rPr lang="en-US" sz="2800" u="none" dirty="0" smtClean="0"/>
              <a:t>Report Form</a:t>
            </a:r>
            <a:br>
              <a:rPr lang="en-US" sz="2800" u="none" dirty="0" smtClean="0"/>
            </a:br>
            <a:r>
              <a:rPr lang="en-US" sz="2800" u="none" dirty="0" smtClean="0"/>
              <a:t/>
            </a:r>
            <a:br>
              <a:rPr lang="en-US" sz="2800" u="none" dirty="0" smtClean="0"/>
            </a:br>
            <a:r>
              <a:rPr lang="en-US" sz="2000" u="none" dirty="0" smtClean="0"/>
              <a:t>page 1 of 3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71</a:t>
            </a:fld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112" y="230461"/>
            <a:ext cx="4656188" cy="6170339"/>
          </a:xfrm>
          <a:ln>
            <a:solidFill>
              <a:schemeClr val="accent1">
                <a:shade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25792879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DCJS Grant Monitor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marL="0" indent="0" algn="ctr">
              <a:lnSpc>
                <a:spcPct val="150000"/>
              </a:lnSpc>
              <a:buNone/>
            </a:pPr>
            <a:r>
              <a:rPr lang="en-US" b="1" dirty="0" smtClean="0"/>
              <a:t>Patrick Harris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b="1" dirty="0" smtClean="0"/>
              <a:t>(804</a:t>
            </a:r>
            <a:r>
              <a:rPr lang="en-US" b="1" dirty="0"/>
              <a:t>) </a:t>
            </a:r>
            <a:r>
              <a:rPr lang="en-US" b="1" dirty="0" smtClean="0"/>
              <a:t>786-5367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b="1" dirty="0" smtClean="0"/>
              <a:t>patrick.harris@dcjs.virginia.gov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72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4246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Grant Writing Tips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dirty="0"/>
              <a:t>Give the grant reviewer the </a:t>
            </a:r>
            <a:r>
              <a:rPr lang="en-US" dirty="0" smtClean="0"/>
              <a:t>information </a:t>
            </a:r>
            <a:r>
              <a:rPr lang="en-US" dirty="0"/>
              <a:t>needed to review your grant: </a:t>
            </a:r>
            <a:endParaRPr lang="en-US" dirty="0" smtClean="0"/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en-US" sz="800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dirty="0" smtClean="0"/>
              <a:t>Provide </a:t>
            </a:r>
            <a:r>
              <a:rPr lang="en-US" dirty="0"/>
              <a:t>the details that clarify and support your grant plans</a:t>
            </a:r>
            <a:r>
              <a:rPr lang="en-US" dirty="0" smtClean="0"/>
              <a:t>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en-US" sz="800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dirty="0" smtClean="0"/>
              <a:t>Provide </a:t>
            </a:r>
            <a:r>
              <a:rPr lang="en-US" dirty="0"/>
              <a:t>good reasons for funding the purpose and goals of your project</a:t>
            </a:r>
            <a:r>
              <a:rPr lang="en-US" dirty="0" smtClean="0"/>
              <a:t>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en-US" sz="800" dirty="0"/>
          </a:p>
          <a:p>
            <a:pPr>
              <a:spcBef>
                <a:spcPts val="0"/>
              </a:spcBef>
            </a:pPr>
            <a:r>
              <a:rPr lang="en-US" dirty="0" smtClean="0"/>
              <a:t>Ensure </a:t>
            </a:r>
            <a:r>
              <a:rPr lang="en-US" dirty="0"/>
              <a:t>that the proposal is well </a:t>
            </a:r>
            <a:r>
              <a:rPr lang="en-US" dirty="0" smtClean="0"/>
              <a:t>written.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6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Grant Writing Tips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1341" y="1219200"/>
            <a:ext cx="8307859" cy="4906963"/>
          </a:xfrm>
        </p:spPr>
        <p:txBody>
          <a:bodyPr/>
          <a:lstStyle/>
          <a:p>
            <a:r>
              <a:rPr lang="en-US" dirty="0" smtClean="0"/>
              <a:t>Keep the grant reviewer happy, don’t submit an application that is difficult to review and rate.</a:t>
            </a:r>
          </a:p>
          <a:p>
            <a:endParaRPr lang="en-US" sz="800" dirty="0" smtClean="0"/>
          </a:p>
          <a:p>
            <a:r>
              <a:rPr lang="en-US" dirty="0" smtClean="0"/>
              <a:t>Follow the instructions and only submit items that are requested and as they are requested.</a:t>
            </a:r>
          </a:p>
          <a:p>
            <a:endParaRPr lang="en-US" sz="800" dirty="0" smtClean="0"/>
          </a:p>
          <a:p>
            <a:r>
              <a:rPr lang="en-US" dirty="0" smtClean="0"/>
              <a:t>Don’t assume the grant reviewer knows all of the trending topics. If in doubt, explain.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1D835-5CF4-405E-AD6F-EB002170173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2143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1306</TotalTime>
  <Words>2292</Words>
  <Application>Microsoft Office PowerPoint</Application>
  <PresentationFormat>On-screen Show (4:3)</PresentationFormat>
  <Paragraphs>426</Paragraphs>
  <Slides>72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72</vt:i4>
      </vt:variant>
    </vt:vector>
  </HeadingPairs>
  <TitlesOfParts>
    <vt:vector size="77" baseType="lpstr">
      <vt:lpstr>Arial</vt:lpstr>
      <vt:lpstr>Arial Narrow</vt:lpstr>
      <vt:lpstr>Calibri</vt:lpstr>
      <vt:lpstr>Office Theme</vt:lpstr>
      <vt:lpstr>1_Office Theme</vt:lpstr>
      <vt:lpstr>DCJS  Grant Writing  Overview  SRO/SSO  Grant Applications   </vt:lpstr>
      <vt:lpstr>DCJS Grant Monitor</vt:lpstr>
      <vt:lpstr>Grant Writing Overview</vt:lpstr>
      <vt:lpstr>Source of SRO/SSO Grant Funding</vt:lpstr>
      <vt:lpstr>PowerPoint Presentation</vt:lpstr>
      <vt:lpstr>Questions </vt:lpstr>
      <vt:lpstr>Questions</vt:lpstr>
      <vt:lpstr>Grant Writing Tips</vt:lpstr>
      <vt:lpstr>Grant Writing Tips</vt:lpstr>
      <vt:lpstr>Grant Writing Tips</vt:lpstr>
      <vt:lpstr>Grant Writing Tips</vt:lpstr>
      <vt:lpstr>Know Your Local Process for  Accepting Grants</vt:lpstr>
      <vt:lpstr>PowerPoint Presentation</vt:lpstr>
      <vt:lpstr>Recent Changes - SRO/SSO Grants</vt:lpstr>
      <vt:lpstr>Fundable Costs</vt:lpstr>
      <vt:lpstr>Fundable Costs</vt:lpstr>
      <vt:lpstr>SRO/SSO Grants In-Kind Match</vt:lpstr>
      <vt:lpstr>SRO/SSO Grants In-Kind Match</vt:lpstr>
      <vt:lpstr>In-Kind Match SRO/SSO Grants</vt:lpstr>
      <vt:lpstr>PowerPoint Presentation</vt:lpstr>
      <vt:lpstr>Components of the Application</vt:lpstr>
      <vt:lpstr>DCJS Grant Application Form</vt:lpstr>
      <vt:lpstr>Itemized Budget Form </vt:lpstr>
      <vt:lpstr>Grant Budget</vt:lpstr>
      <vt:lpstr>Budget Narrative</vt:lpstr>
      <vt:lpstr>Needs Statement</vt:lpstr>
      <vt:lpstr>Project Description</vt:lpstr>
      <vt:lpstr>Allowable Expenses  Prohibited Expenses</vt:lpstr>
      <vt:lpstr>Supplanting</vt:lpstr>
      <vt:lpstr>Project Goal</vt:lpstr>
      <vt:lpstr>Project Objectives</vt:lpstr>
      <vt:lpstr>Project Objectives</vt:lpstr>
      <vt:lpstr>Project Activities</vt:lpstr>
      <vt:lpstr>Goals and Objectives Form</vt:lpstr>
      <vt:lpstr>PowerPoint Presentation</vt:lpstr>
      <vt:lpstr>PowerPoint Presentation</vt:lpstr>
      <vt:lpstr>SRO Goal Example</vt:lpstr>
      <vt:lpstr>SRO Objective Example</vt:lpstr>
      <vt:lpstr>SRO Activities Examples</vt:lpstr>
      <vt:lpstr>SRO Activities Examples</vt:lpstr>
      <vt:lpstr>SRO Activities Examples</vt:lpstr>
      <vt:lpstr>SRO Activities Examples</vt:lpstr>
      <vt:lpstr>Performance Measures Examples</vt:lpstr>
      <vt:lpstr>Performance Measures Examples</vt:lpstr>
      <vt:lpstr>PowerPoint Presentation</vt:lpstr>
      <vt:lpstr>Application Items to Submit</vt:lpstr>
      <vt:lpstr>SRO Grant Requirements</vt:lpstr>
      <vt:lpstr>SSO Grant Requirements</vt:lpstr>
      <vt:lpstr>Submit Application as One PDF File</vt:lpstr>
      <vt:lpstr>Submit the Application</vt:lpstr>
      <vt:lpstr>Submit the Application</vt:lpstr>
      <vt:lpstr>PowerPoint Presentation</vt:lpstr>
      <vt:lpstr>Application Review Process </vt:lpstr>
      <vt:lpstr>Rating Grants </vt:lpstr>
      <vt:lpstr>Rating System</vt:lpstr>
      <vt:lpstr>Grant Rating</vt:lpstr>
      <vt:lpstr>Bonus Points</vt:lpstr>
      <vt:lpstr>Reason for Denial - Weak Application</vt:lpstr>
      <vt:lpstr>Reason for Denial - Application Errors</vt:lpstr>
      <vt:lpstr>Accepting the Award</vt:lpstr>
      <vt:lpstr>PowerPoint Presentation</vt:lpstr>
      <vt:lpstr>Statement of Grant Award – SOGA Acceptance  This form must be signed by the Project Administrator and returned to DCJS. </vt:lpstr>
      <vt:lpstr>PowerPoint Presentation</vt:lpstr>
      <vt:lpstr>PowerPoint Presentation</vt:lpstr>
      <vt:lpstr>Special Conditions</vt:lpstr>
      <vt:lpstr>Typical Special Conditions</vt:lpstr>
      <vt:lpstr>DCJS Grants Management System Online Grant Reporting</vt:lpstr>
      <vt:lpstr>Submitting Quarterly Reports</vt:lpstr>
      <vt:lpstr>Quarterly Reporting</vt:lpstr>
      <vt:lpstr>Quarterly Financial Report Screen Shot</vt:lpstr>
      <vt:lpstr>Quarterly Progress Report Form  page 1 of 3</vt:lpstr>
      <vt:lpstr>DCJS Grant Monitor</vt:lpstr>
    </vt:vector>
  </TitlesOfParts>
  <Company>Virginia IT Infrastructure Partnership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ulf74752</dc:creator>
  <cp:lastModifiedBy>Fawcett, Kristina (DCJS)</cp:lastModifiedBy>
  <cp:revision>45</cp:revision>
  <dcterms:created xsi:type="dcterms:W3CDTF">2012-01-17T20:49:37Z</dcterms:created>
  <dcterms:modified xsi:type="dcterms:W3CDTF">2018-12-19T15:48:27Z</dcterms:modified>
</cp:coreProperties>
</file>